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3"/>
  </p:notesMasterIdLst>
  <p:sldIdLst>
    <p:sldId id="256" r:id="rId2"/>
    <p:sldId id="257" r:id="rId3"/>
    <p:sldId id="259" r:id="rId4"/>
    <p:sldId id="260" r:id="rId5"/>
    <p:sldId id="261" r:id="rId6"/>
    <p:sldId id="263"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2" r:id="rId81"/>
    <p:sldId id="343" r:id="rId82"/>
  </p:sldIdLst>
  <p:sldSz cx="9144000" cy="5143500" type="screen16x9"/>
  <p:notesSz cx="6858000" cy="9144000"/>
  <p:embeddedFontLst>
    <p:embeddedFont>
      <p:font typeface="Montserrat" panose="00000500000000000000" pitchFamily="2" charset="0"/>
      <p:regular r:id="rId84"/>
      <p:bold r:id="rId85"/>
      <p:italic r:id="rId86"/>
      <p:boldItalic r:id="rId87"/>
    </p:embeddedFont>
    <p:embeddedFont>
      <p:font typeface="Roboto" panose="02000000000000000000" pitchFamily="2"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0A2754-A1B8-4B92-BF1F-A23621133457}">
  <a:tblStyle styleId="{100A2754-A1B8-4B92-BF1F-A236211334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c85e897dd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Welcome everyone at the public defense of my doctoral dissertation. Thank you all for being here. I will be telling you all about the research I did the past 4 years. That’s quite a long time, so let’s dive in quickly!</a:t>
            </a:r>
            <a:endParaRPr/>
          </a:p>
        </p:txBody>
      </p:sp>
      <p:sp>
        <p:nvSpPr>
          <p:cNvPr id="61" name="Google Shape;61;g3c85e897dd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c85e897dd6_0_5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c85e897dd6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clinical reasoning, the doctor keeps track of the probability of some possible diagnoses. As they receive new information, they update these probabilities. Some doctors do this consciously, while others to this subconsciously, but in any case, this process lies at the heart of the reaching a diagnosis in primary care. The doctor starts by considering the prevalence of both diseases. Common cold is much more common than pneumonia. Especially in winter, a large part of patients seen by the doctor have a common cold.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c85e897dd6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c85e897dd6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doctor then considers all symptoms experienced by the patient. Each symptom will either increase or decrease the probability for a diagnosis. A cough is common in both diagnoses, so it increases the probability.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c85e897dd6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c85e897dd6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patient mentions a fever. Upon taking the patient’s temperature, the doctor finds that it is high. A low fever is usual for a common cold, but a high fever is much more indicative of pneumonia. So the probability for pneumonia increases once more, while the probability for common cold is not affected much.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c85e897dd6_0_5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c85e897dd6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Finally, the patient does not have a runny nose. A runny nose is a very common symptom for a patient with a cold. The fact that the patient has no runny nose, greatly decreases the probability for common cold. The probability for pneumonia remains unaffected, as this symptom is not related to pneumonia whatsoever. </a:t>
            </a:r>
            <a:endParaRPr/>
          </a:p>
          <a:p>
            <a:pPr marL="0" lvl="0" indent="0" algn="l" rtl="0">
              <a:spcBef>
                <a:spcPts val="0"/>
              </a:spcBef>
              <a:spcAft>
                <a:spcPts val="0"/>
              </a:spcAft>
              <a:buNone/>
            </a:pPr>
            <a:r>
              <a:rPr lang="en-GB"/>
              <a:t>At this point, pneumonia seems like a likely diagnosis. However, the probability is still only 50%. Each clinician has their own action threshold, which decides how certain they need to be of a diagnosis before they take action. In case of pneumonia, this action would be to prescribe antibiotics.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c8f154090f_0_4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c8f154090f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Where the action threshold lies, depends on many factors, like prior experience, caution of antibiotics resistance, costs related to therapy, risks of disease when it goes undiagnosed, etc. It can also depend on the demographics of the patient, like their age.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85e897dd6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c85e897dd6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Let’s say that in this case, the action threshold for pneumonia lies at 60%. The doctor does not want to prescribe antibiotics unnecessarily, as this is expensive and promotes unnecessary antibiotics resistance, but they also don’t want to run too high of a risk of missing pneumonia, as this can have dire consequences for the patient. </a:t>
            </a:r>
            <a:r>
              <a:rPr lang="en-GB"/>
              <a:t>So, the doctor needs more information in order to rule out or confirm pneumonia before taking action. The doctor knows that difficulty breathing is another common symptom in the case of pneumonia. Therefore, they ask the patient whether they have difficulty breathing, and it turns out that they do. This increases the probability of pneumonia to 65%, which exceeds the action threshold. This means that the doctor will prescribe antibiotics to cure the patient’s pneumonia.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c85e897dd6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c85e897dd6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the action threshold has been exceeded, and the doctor decides that the patient likely has pneumonia, which needs to be treated with antibiotics.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c85e897dd6_0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c85e897dd6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While doctors are highly trained professionals, they are human and can make mistakes. For example, they might not consider all possible diagnoses, or they might incorrectly estimate the prevalence of a disease. Or perhaps they misjudge how a symptom relates to a diagnosis, or they might forget to ask about a crucial symptom. To empower and support the doctor in their diagnostic process, we wondered whether we can build an AI assistant that can support the clinical reasoning process of the doctor.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c85e897dd6_0_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c85e897dd6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would such an AI look like? </a:t>
            </a:r>
            <a:endParaRPr/>
          </a:p>
          <a:p>
            <a:pPr marL="0" lvl="0" indent="0" algn="l" rtl="0">
              <a:spcBef>
                <a:spcPts val="0"/>
              </a:spcBef>
              <a:spcAft>
                <a:spcPts val="0"/>
              </a:spcAft>
              <a:buNone/>
            </a:pPr>
            <a:r>
              <a:rPr lang="en-GB"/>
              <a:t>The AI can keep track of the probability of all possible diagnoses. The doctor can ask questions and input symptoms, and see how the probabilities are updated automatically by the AI.</a:t>
            </a:r>
            <a:endParaRPr/>
          </a:p>
          <a:p>
            <a:pPr marL="0" lvl="0" indent="0" algn="l" rtl="0">
              <a:spcBef>
                <a:spcPts val="0"/>
              </a:spcBef>
              <a:spcAft>
                <a:spcPts val="0"/>
              </a:spcAft>
              <a:buNone/>
            </a:pPr>
            <a:r>
              <a:rPr lang="en-GB"/>
              <a:t>When the doctor tells the AI that the patient has respiratory complaints, the AI can list possible diagnoses, and keeps track of symptoms that are important to track for such diagnoses.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c85e897dd6_0_8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c85e897dd6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doctor can input the patient’s symptoms, and the AI automatically updates the probabilities for each diagnosis based on this.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c9c102c649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3c9c102c649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When we think about the potential of AI in healthcare, we can come up with may examples. For example, a chatbot that suggests possible diagnoses during a primary care consultation, an app that can flag potentially dangerous skin lesions through a picture, or a monitoring system at the intensive care unit that alerts staff when patients are at risk of developing sepsis. Maybe you have heard of some of these examples before, maybe not. These are all examples of AI systems that are designed to support the judgment of the clinicians and have the potential to transform healthcare. We call these clinical decision support systems.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c85e897dd6_0_8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3c85e897dd6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doctor can also ask whether there are any important symptoms that they need to ask about. In this case, the AI has information about all symptoms except for difficulty breathing, so it recommends asking information to the patient about this, in order to finetune its probabilities even more.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c85e897dd6_0_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c85e897dd6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Imagine the doctor has access to an AI assistant, that keeps track of differential diagnoses, possible related symptoms, probabilities, prevalence of symptoms and diagnoses, etc. This way, the doctor does not need to keep track of all this information by themselves. Instead, they can ask information to the AI. The AI serves as an assistant to the doctor, outputting recommendations upon the information it receives. However, the doctor still has the final say about the diagnosis and subsequent treatment. The AI simply supports clinical decisions.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c85e897dd6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Now that we have motivated why an AI might be a useful assistant in the clinical reasoning process, we can turn to the requirements we have for such an AI: we need it to be interpretable, expert-based and uncertainty-aware</a:t>
            </a:r>
            <a:endParaRPr/>
          </a:p>
        </p:txBody>
      </p:sp>
      <p:sp>
        <p:nvSpPr>
          <p:cNvPr id="386" name="Google Shape;386;g3c85e897dd6_0_4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c85e897dd6_0_9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c85e897dd6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have two major requirements for our AI system. First, both doctor and patient must be able to trust the system. Second, the system should be uncertainty-aware.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c85e897dd6_0_9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c85e897dd6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Let’s consider an AI that takes in the patient’s symptoms, and gives a most likely prediction for the patient’s diagnosis, without explanation or insight into how this diagnosis was obtained. Here, the doctor has no idea how the AI came to this diagnosis. Such a recommendation is useless, as the doctor cannot trust where it came from, and cannot explain to the patient why a decision is made. </a:t>
            </a:r>
            <a:r>
              <a:rPr lang="en-GB">
                <a:solidFill>
                  <a:schemeClr val="dk1"/>
                </a:solidFill>
              </a:rPr>
              <a:t>If the doctor does not trust the system, they will not take its recommendations into account for making their decisions. If the patient does not trust the system, then the doctor-patient relationship is tainted. </a:t>
            </a:r>
            <a:r>
              <a:rPr lang="en-GB"/>
              <a:t>These types of systems are called black box systems, because you literally cannot see their inner workings. Many of the popular AI methods today are black boxes, including popular large language models like ChatGPT.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c85e897dd6_0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c85e897dd6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Instead, we need a system that can explain and motivate its explanations. When the doctor can understand why a recommendation is made, he can trust the recommendation and explain it to the patient. We call these types of systems interpretable. It should be as if we can look inside the inner thought process of the AI.</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c85e897dd6_0_1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c85e897dd6_0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we’ve discussed before, every clinician has an action threshold, which depends on the context of the patient, the disease, and many other factors. This is an important part of the clinical reasoning process. If the AI system does not communicate the confidence of a diagnosis to the doctor, they cannot integrate this into their clinical reasoning process.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3c85e897dd6_0_10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3c85e897dd6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However, if the AI communicates its level of certainty to the doctor, the doctor can take this information into their clinical reasoning process, and reliably make a follow-up decision. For example, if the probability of pneumonia predicted by the AI is only 50%, then this does not exceed the action threshold of the clinician, and they might order additional testing to rule out pneumonia.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c85e897dd6_0_10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c85e897dd6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If the AI predicts a 90% probability of pneumonia, then the clinician may decide that the action threshold is reached, and prescribe antibiotics to treat pneumonia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c9c102c649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3c9c102c649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 how can we build a system that fulfills both requirements?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c85e897dd6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c85e897dd6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Perhaps those systems might sound like a future that is far away, but there are systems like this that are currently implemented in hospitals near us. For example, AZ Sint Lucas has experimented with an AI assistant in their emergency room, that talks to patients before they see a doctor.</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https://www.vrt.be/vrtnws/nl/kijk/2025/10/24/video-spoed-ziekenhuis-uz-gent-artificiele-intelligentie?autoplay=true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c85e897dd6_0_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So what are Bayesian networks? </a:t>
            </a:r>
            <a:endParaRPr/>
          </a:p>
        </p:txBody>
      </p:sp>
      <p:sp>
        <p:nvSpPr>
          <p:cNvPr id="522" name="Google Shape;522;g3c85e897dd6_0_4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c85e897dd6_0_1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c85e897dd6_0_1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 what is a Bayesian network? Let’s build up a Bayesian network for our use case of diagnosing respiratory diseases step by step. First, a Bayesian network defines a causal structure of how each variable can influence other variables. The word causal refers to the idea of cause and effect: one thing may cause the appearance of another thing. For example, pneumonia can cause cough. We draw an arrow from pneumonia to cough to reflect this. Another possible cause of cough, is a common cold. We can keep adding symptoms in this way. Who decides what cause-effect relations are? Experts (doctors who are specialized in the field of respiratory diseases) can give us this information.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3c85e897dd6_0_1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3c85e897dd6_0_1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But that is not all that defines a Bayesian network. A Bayesian network also models probabilities. To understand how it does this, let’s zoom in on one part of the network.</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c85e897dd6_0_1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c85e897dd6_0_1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Though we know that there is a causal link between pneumonia and difficulty breathing, this symptom does not always occur. Some patients who have pneumonia, do not suffer from difficulty breathing. There is some probability with which they suffer from difficulty breathing. We call this a conditional probability.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c85e897dd6_0_1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3c85e897dd6_0_1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But how can we learn these conditional probabilities?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c85e897dd6_0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c85e897dd6_0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learn them from data. We can observe 10 patients, and for every patient, we note down whether they have pneumonia and difficulty breathing. Then, we want to find out how often the symptom of difficulty breathing occurs when a patient has pneumonia.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c85e897dd6_0_1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c85e897dd6_0_1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learn them from data. We can observe 10 patients, and for every patient, we note down whether they have pneumonia and difficulty breathing. Then, we want to find out how often the symptom of difficulty breathing occurs when a patient has pneumonia. So we select all cases where the patient has pneumonia, and we count how often difficulty breathing occurs. Here, it’s 3 out of 5 times, or 60%.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c85e897dd6_0_1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c85e897dd6_0_1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learn them from data. We can observe 10 patients, and for every patient, we note down whether they have pneumonia and difficulty breathing. Then, we want to find out how often the symptom of difficulty breathing occurs when a patient has pneumonia. So we select all cases where the patient has pneumonia, and we count how often difficulty breathing occurs. Here, it’s 3 out of 5 times, or 60%.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c85e897dd6_0_1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3c85e897dd6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learn all the other conditional probabilities from the dataset as well. When we arrange all probabilities in a table, which we call a conditional probability table.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c85e897dd6_0_1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3c85e897dd6_0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a Bayesian network, we can learn such a table for every variable, as long as we have a dataset that contains information about all these variables.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c85e897dd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c85e897dd6_0_2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In the emergency care department of UZ Ghent, AI is used to automatically analyze radiology images, to flag to the emergency care physicians which patients might have internal bleeding and are in need of quick care. </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https://www.standaard.be/binnenland/vervangt-ai-binnenkort-de-dokter-de-arts-die-geen-ai-gebruikt-zal-wel-vervangbaar-worden/88318496.html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c85e897dd6_0_1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c85e897dd6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networks are a type of AI model which is made up of two crucial parts: an expert-defined causal structure, and a conditional probability table.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c85e897dd6_0_1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3c85e897dd6_0_1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that we have our Bayesian network, a doctor can use it to answer questions which are central to clinical reasoning. For example, they can ask what the prevalence of pneumonia is. The Bayesian network always receives two inputs: an evidence set, and a target set. These indicate the variables that are relevant to the question. The Bayesian network can then formulate an answer, by calculating the probability of the target variable, given the value of the evidence variable. </a:t>
            </a:r>
            <a:endParaRPr>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c85e897dd6_0_1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c85e897dd6_0_1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ask more complicated questions which involve multiple variables. Such as, what is the chance of pneumonia, given the patient’s symptoms? Remember, our patient came into the doctor’s office with a cough, a high fever, and no nasal symptoms. This can be translated into evidence for the Bayesian network. The Bayesian network can read off all the relevant probabilities in the probability tables, and combine these probabilities into the probability for pneumonia, given all this evidence. This process is called Bayesian inference, and it is fully transparent and built on probability theory. </a:t>
            </a:r>
            <a:endParaRPr>
              <a:latin typeface="Roboto"/>
              <a:ea typeface="Roboto"/>
              <a:cs typeface="Roboto"/>
              <a:sym typeface="Robo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c85e897dd6_0_1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3c85e897dd6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Then, the doctor can continue their process of clinical reasoning, and ask whether this chance will increase if the patient has difficulty breathing. The Bayesian network integrates the information as well, and answers that the chance will increase to 65%. The doctor now knows that it would be worthwhile the ask the patient whether they have difficulty breathing.</a:t>
            </a:r>
            <a:endParaRPr>
              <a:latin typeface="Roboto"/>
              <a:ea typeface="Roboto"/>
              <a:cs typeface="Roboto"/>
              <a:sym typeface="Robo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3c8f154090f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3c8f154090f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Imagine the doctor has access to an AI assistant, that keeps track of differential diagnoses, possible related symptoms, probabilities, prevalence of symptoms and diagnoses, etc. This way, the doctor does not need to keep track of all this information by themselves. Instead, they can ask information to the AI. The AI serves as an assistant to the doctor, outputting recommendations upon the information it receives. However, the doctor still has the final say about the diagnosis and subsequent treatment. The AI simply supports clinical decisions.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c9c102c649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c9c102c649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So, with the Bayesian network, we have found an AI system that can partially automate the process of clinical reasoning. Does it fit our requirements?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3c85e897dd6_0_1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3c85e897dd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users can trust the system, because it is fully interpretable. Both the causal structure of the BN is interpretable by a human, as is the Bayesian inference process. Furthermore, the users can trust that the knowledge the BN is built on is sound, as the causal structure is built by experts.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3c85e897dd6_0_1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3c85e897dd6_0_1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Second, the system is certainly uncertainty-aware, as conditional probabilities are at the center of the Bayesian network. The output of the Bayesian inference process is always a probability.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c85e897dd6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Bayesian networks already existed, so what is my contribution to the field of AI? It is to augment these Bayesian networks with medical text</a:t>
            </a:r>
            <a:endParaRPr/>
          </a:p>
        </p:txBody>
      </p:sp>
      <p:sp>
        <p:nvSpPr>
          <p:cNvPr id="985" name="Google Shape;985;g3c85e897dd6_0_45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c85e897dd6_0_1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3c85e897dd6_0_1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Medical text is abundant in clinical practice.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c85e897dd6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c85e897dd6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The influence of AI in healthcare goes beyond hospitals, and enters primary care as well, via the general practitioner’s office. There is a startup in Ghent called Squire, which is developing an AI assistant that can create consultation reports to reduce the administrative burden for general practitioners.</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https://www.vrt.be/vrtnws/nl/2025/01/16/gentse-start-up-helpt-huisartsen-consultatieverslagen-maken-met/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3c85e897dd6_0_1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3c85e897dd6_0_1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For example, when you go to the general practitioner, you might have noticed that they are usually making notes while talking to you. These consultation notes are stored in the electronic patient file, and can be useful to the doctor later when they are reviewing your case, or when they need to explain a referral. As you can see, these notes are dense and can contain a lot of information, but this all depends on the doctor who writes them, and on the level of complexity of the consultation.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c85e897dd6_0_1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c85e897dd6_0_1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Clinical notes can also be found in the hospital. After you are released from the hospital, the clinicians who treated you write a discharge summary. This document can be multiple pages long, and contains the main points of what happened while you were in the hospital. It contains why you came in, but also the treatment they gave you, certain decisions they made, what medicine they prescribed upon discharge, and more.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3c85e897dd6_0_1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3c85e897dd6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Another type of medical text that occurs often, are radiology reports. These are written by radiologists who are interpreting medical images, like X-rays. On the right, you see a chest X-Ray report, where the radiologist describes what they see.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c85e897dd6_0_1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3c85e897dd6_0_1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These medical text contains a lot of information. Let’s focus on the consultation notes for now, since they are relevant to our primary care use case. On the right, you see a fictional consultation note that might have been written about our patient with respiratory complaints. It contains context on the severity of symptoms, like is the case for cough.</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3c9c102c64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3c9c102c6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Or, the text may give a nuanced view of the presence or absence of certain symptoms. Here, the text is uncertain about the start of the fever, and the writer also conveys uncertainty about the presence of pneumonia, through the use of the phrase “may”.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g3c9c102c64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3" name="Google Shape;1093;g3c9c102c64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Remember, previously, I showed you how you can provide evidence to the Bayesian network, and how it can answer your questions about a target variable. Through the process of Bayesian inference, it can calculate a conditional probability, aka the probability that the target variable takes on a certain value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3c9c102c649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3c9c102c64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But what if we do not have a full set of tabular evidence? Perhaps, instead of a yes/no indication for cough, we have a text that describes the patient’s symptoms instead. How can we integrate the information that is contained in this text into the Bayesian inference process? For this, we need to extract information on the symptom of cough from the text.</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3c85e897dd6_0_18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3c85e897dd6_0_1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Or, the text may give a nuanced view of the presence or absence of certain symptoms. Here, the text is uncertain about the start of the fever, and the writer also conveys uncertainty about the presence of pneumonia, through the use of the phrase “may”. The process of distilling this information from the text, is called information extraction</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3c85e897dd6_0_1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3c85e897dd6_0_1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Information extraction is the process of extracting and encoding information from clinical text into a structured format. What information we extract depends heavily on the use case. Sometimes, we may want yes/no labels for the symptoms mentioned in the text.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3c85e897dd6_0_1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3c85e897dd6_0_1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times, we may want to extract as much information as possible. So not only the symptoms themselves, but also the attributes that describe the symptoms. </a:t>
            </a:r>
            <a:r>
              <a:rPr lang="en-GB">
                <a:solidFill>
                  <a:schemeClr val="dk1"/>
                </a:solidFill>
              </a:rPr>
              <a:t>How can we do information extraction? For this, we can train AI models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c85e897dd6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3c85e897dd6_0_2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Finally, patients are also turning to AI themselves. I’m sure there are many in this room who have asked ChatGPT or another chatbot for medical advice. However, while these AI systems are powerful and certainly useful, we cannot always trust their judgment. So before I tell you all about the work I did for my dissertation, I would like to hear about your opinion on the use of AI in healthcare. While not everyone in this room is a doctor, everyone is a patient, so you can all weigh in from that perspective. </a:t>
            </a:r>
            <a:endParaRPr/>
          </a:p>
          <a:p>
            <a:pPr marL="0" lvl="0" indent="0" algn="l" rtl="0">
              <a:spcBef>
                <a:spcPts val="0"/>
              </a:spcBef>
              <a:spcAft>
                <a:spcPts val="0"/>
              </a:spcAft>
              <a:buNone/>
            </a:pPr>
            <a:endParaRPr/>
          </a:p>
          <a:p>
            <a:pPr marL="0" lvl="0" indent="0" algn="l" rtl="0">
              <a:spcBef>
                <a:spcPts val="0"/>
              </a:spcBef>
              <a:spcAft>
                <a:spcPts val="0"/>
              </a:spcAft>
              <a:buNone/>
            </a:pPr>
            <a:r>
              <a:rPr lang="en-GB"/>
              <a:t>https://www.vrt.be/vrtnws/nl/2026/02/10/dokter-ai-chatgpt/</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3c85e897dd6_0_1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3c85e897dd6_0_1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times, we may want to extract a probability for the presence of the symptoms and diseases that are mentioned in the text. Here, the is no doubt about the presence of cough and fever, but there is doubt about the presence of pneumonia. We could develop a system that maps phrases used to convey doubt to a probability. Here, “may” could indicate a probability of 40%.</a:t>
            </a:r>
            <a:endParaRPr/>
          </a:p>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3c85e897dd6_0_1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3c85e897dd6_0_1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can we train an AI model to do this? The AI model is a neural network, which can automatically learn to turn any input into any output. It learns this from examples. In the case of information extraction, the examples are text, and the AI must learn to fill in the structured table correctly. It must fill the table with a probability that the symptom is present in the text.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3c85e897dd6_0_2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3c85e897dd6_0_2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Here, the AI guesses a low probability for cough and a high probability for fever. Now, we want our AI to improve, so we show it what it should have guessed. In this case, the text mentions no cough, but a fever, so the AI should have outputted a low probability for cough, and a high probability for fever. We show this to the AI, and through some magic AKA mathematics, the neural network learns to update itself. Next time we show it a similar example, it should perform a little better.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3c85e897dd6_0_2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3c85e897dd6_0_2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Here, fever is closer to 100%, and cough is closer to 0%, which aligns with the true labels in the training data.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3c85e897dd6_0_1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3c85e897dd6_0_1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show the AI many examples, and each time the neural network can update itself to become a little better. In the end, we have an AI that can fill in the table well on its own for a new text. We can call this a text classifier.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3c85e897dd6_0_1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3c85e897dd6_0_1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Remember that the conditional probability tables in our Bayesian network are learned from data. Since text is also data that contains a lot of information, we can first extract the variables in our Bayesian network from the data. Then, we can learn our conditional probability tables.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8"/>
        <p:cNvGrpSpPr/>
        <p:nvPr/>
      </p:nvGrpSpPr>
      <p:grpSpPr>
        <a:xfrm>
          <a:off x="0" y="0"/>
          <a:ext cx="0" cy="0"/>
          <a:chOff x="0" y="0"/>
          <a:chExt cx="0" cy="0"/>
        </a:xfrm>
      </p:grpSpPr>
      <p:sp>
        <p:nvSpPr>
          <p:cNvPr id="1349" name="Google Shape;1349;g3c85e897dd6_0_2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0" name="Google Shape;1350;g3c85e897dd6_0_2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can also use text as evidence in the Bayesian network. Remember, previously, I showed you how you can provide evidence to the Bayesian network, and how it can answer your questions about a target variable. Through the process of Bayesian inference, it can calculate a conditional probability, aka the probability that the target variable takes on a certain value</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3c85e897dd6_0_2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3c85e897dd6_0_2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that we know that we can extract information from the text with a text classifier, we can return to our Bayesian network. Remember, some part of the evidence is available in textual format, instead of regular tabular format. We want to integrate this textual evidence into the Bayesian inference procedure. How can we do this?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3c8f15409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3c8f15409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Well, we can use a text classifier that we have trained to recognize cough from a text. This classifier outputs the probability that the patient has a cough after seeing the text. In this case, it predicts this at 80%. We can then use this probability to fill in the conditional probability table for a new variable in the network, the Cough Text variable. This variable captures whether the text contains some information about the symptom cough. Because it is simply another variable in the network, we can use it as evidence in the Bayesian inference procedure. So how can we get the probability of pneumonia, given both the normal and virtual evidence? We turn the Cough Text variable on, as we observe some information from the text. Apart from this, we just input the regular evidence as normal, and use Bayesian inference to propagate all this information into a conditional probability for pneumonia.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3c8f154090f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0" name="Google Shape;1480;g3c8f154090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Apart from this virtual evidence method, I also explored other methods to augment Bayesian networks with textual evidence. In my dissertation, I explored four methods, and compared their advantages and disadvantages for different use cases. We don’t have time to get into it now, so if you’re curious, feel free to find a quiet place during the reception to read my 270 page dissertation!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title of this dissertation probably contains a lot of words that are new to you, but it describes everything that we will cover today. First, I will tell you about a use case in the doctor’s’s office where an AI can be useful as a support tool to make better clinical decisions. Then, I will tell you about two important properties that such a system must have, so that both the doctor and patient can trust its judgment. Next, I will tell you about Bayesian networks, a type of AI that is almost perfectly suited to be our clinical decision support system. Note that I said almost perfectly suited, because it cannot deal with medical text. In the final step of this presentation, I will tell you about the importance of medical text, and how we can integrate it in the Bayesian network.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3c9c102c649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3c9c102c64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that dissertation, you will also find that I did a lot more than I had time to address in this presentation. In this presentation, I showed quite a simple Bayesian network. But in my work, this is the actual network that I worked with, which is bigger and contains a wider variety of nodes. My co-supervisor Stefan designed this network for the use case of respiratory diseases in primary care.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3c9c102c649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3c9c102c649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network, which we call the SimSUM network, also helps us address another issue, which is that it’s hard to find datasets where both structured data and unstructured text data are available for the same set of patients. </a:t>
            </a:r>
            <a:r>
              <a:rPr lang="en-GB">
                <a:solidFill>
                  <a:schemeClr val="dk1"/>
                </a:solidFill>
              </a:rPr>
              <a:t>We therefore used this Bayesian network to simulate a dataset with structured patient records, containing information on their background, symptoms, and more. We additionally used large language models to generate clinical notes that correspond to this structured data. This dataset is published online and can be used to perform research on the topic of structured and unstructured medical data.</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3c8f154090f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3c8f154090f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 that dissertation, you will also find that I did a lot more than I had time to address in this presentation. In this presentation, I showed quite a simple Bayesian network. But in my work, this is the actual network that I worked with, which is bigger and contains a wider variety of nodes. My co-supervisor Stefan designed this network for the use case of respiratory diseases in primary care.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3c8f154090f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3c8f154090f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even used this Bayesian network to simulate a dataset with structured patient records, containing information on their background, symptoms, and more. We additionally used large language models to generate clinical notes that correspond to this structured data. This dataset is published online and can be used to perform research on the topic of structured and unstructured medical data.</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3c8f154090f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3c8f154090f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Another topic I did not have time to elaborate on, is the extraction of uncertainty from language. I already told you about clinical information extraction, where we try to turn unstructured text into a structured format. In a research project that I started while I was staying in Korea, I applied this idea to radiology reports. These reports are very dense and contain a lot of information, so we tried to structure this information. While doing so, we noticed that the radiologists who wrote the reports, used a lot of language that conveyed uncertainty. They use hedging phrases like “possible” or “suggesting”. In this project, we extracted these words, and developed an algorithm to map them to probabilities. We also publish this dataset online, so people can use it for their own research.</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g3c8f154090f_0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To summarize, let’s go over the main points of everything that I explained to you today.</a:t>
            </a:r>
            <a:endParaRPr/>
          </a:p>
        </p:txBody>
      </p:sp>
      <p:sp>
        <p:nvSpPr>
          <p:cNvPr id="1579" name="Google Shape;1579;g3c8f154090f_0_2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3c9c102c649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g3c9c102c649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First, I told you about the use case of diagnosis in primary care, and how this is all based on the process of clinical reasoning. I told you that we could build an AI system that can support the doctor in their clinical reasoning.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g3c9c102c649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0" name="Google Shape;1620;g3c9c102c649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Then, I told you about two requirements for this system, which is the fact that both doctor and patient must trust the system. We can achieve this by making our system interpretable and expert-based. The system must be uncertainty-aware, so it can be integrated in the clinical reasoning process of the doctor.</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g3c9c102c649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3" name="Google Shape;1643;g3c9c102c649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Then, I showed you how a Bayesian network is made up of an expert-defined causal structure and conditional probability tables, which makes it perfectly suited for solving these two requirements.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3c9c102c649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3c9c102c649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Finally, I told you about the importance of clinical text, and showed you how it can be integrated into the Bayesian network.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c85e897dd6_0_3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So let’s start with part 1, where I will show to you an interesting use case of how we can support diagnosis in primary care with AI</a:t>
            </a:r>
            <a:endParaRPr/>
          </a:p>
        </p:txBody>
      </p:sp>
      <p:sp>
        <p:nvSpPr>
          <p:cNvPr id="182" name="Google Shape;182;g3c85e897dd6_0_36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3c9c102c64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a:t>I hope I have been able to show you that AI is more than ChatGPT, that Bayesian networks are powerful and elegant AI models that are perfectly suited for clinical decision support, and</a:t>
            </a:r>
            <a:r>
              <a:rPr lang="en-GB">
                <a:solidFill>
                  <a:schemeClr val="dk1"/>
                </a:solidFill>
              </a:rPr>
              <a:t> that AI can enrich healthcare by supporting doctors, rather than replacing them.</a:t>
            </a:r>
            <a:endParaRPr/>
          </a:p>
        </p:txBody>
      </p:sp>
      <p:sp>
        <p:nvSpPr>
          <p:cNvPr id="1731" name="Google Shape;1731;g3c9c102c649_0_2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5"/>
        <p:cNvGrpSpPr/>
        <p:nvPr/>
      </p:nvGrpSpPr>
      <p:grpSpPr>
        <a:xfrm>
          <a:off x="0" y="0"/>
          <a:ext cx="0" cy="0"/>
          <a:chOff x="0" y="0"/>
          <a:chExt cx="0" cy="0"/>
        </a:xfrm>
      </p:grpSpPr>
      <p:sp>
        <p:nvSpPr>
          <p:cNvPr id="1736" name="Google Shape;1736;g3c9c102c649_0_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
        <p:nvSpPr>
          <p:cNvPr id="1737" name="Google Shape;1737;g3c9c102c649_0_27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c85e897dd6_0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c85e897dd6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Imagine you’ve been coughing for three days, and this morning, you woke up with a fever. You don’t have a runny nose. You decide to go to the doctor, and tell him your symptoms. Upon hearing your symptoms, the doctor thinks of two possible diagnoses that could explain your symptoms: a common cold, which is annoying but harmless, and can be helped with some cough syrup. Or pneumonia, a much more serious inflammation of the lungs which can be dangerous when untreated. In order to help you, the doctor must make a diagnosis based on your symptoms, meaning that they must decide which of these two candidates is most likely based on your symptoms. To do this, they use a process of clinical reasoning.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970175" y="3107350"/>
            <a:ext cx="5792700" cy="1159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dk1"/>
              </a:buClr>
              <a:buSzPts val="4800"/>
              <a:buNone/>
              <a:defRPr sz="4800">
                <a:solidFill>
                  <a:schemeClr val="dk1"/>
                </a:solidFill>
              </a:defRPr>
            </a:lvl1pPr>
            <a:lvl2pPr lvl="1" algn="r">
              <a:lnSpc>
                <a:spcPct val="100000"/>
              </a:lnSpc>
              <a:spcBef>
                <a:spcPts val="0"/>
              </a:spcBef>
              <a:spcAft>
                <a:spcPts val="0"/>
              </a:spcAft>
              <a:buClr>
                <a:schemeClr val="dk1"/>
              </a:buClr>
              <a:buSzPts val="4800"/>
              <a:buNone/>
              <a:defRPr sz="4800">
                <a:solidFill>
                  <a:schemeClr val="dk1"/>
                </a:solidFill>
              </a:defRPr>
            </a:lvl2pPr>
            <a:lvl3pPr lvl="2" algn="r">
              <a:lnSpc>
                <a:spcPct val="100000"/>
              </a:lnSpc>
              <a:spcBef>
                <a:spcPts val="0"/>
              </a:spcBef>
              <a:spcAft>
                <a:spcPts val="0"/>
              </a:spcAft>
              <a:buClr>
                <a:schemeClr val="dk1"/>
              </a:buClr>
              <a:buSzPts val="4800"/>
              <a:buNone/>
              <a:defRPr sz="4800">
                <a:solidFill>
                  <a:schemeClr val="dk1"/>
                </a:solidFill>
              </a:defRPr>
            </a:lvl3pPr>
            <a:lvl4pPr lvl="3" algn="r">
              <a:lnSpc>
                <a:spcPct val="100000"/>
              </a:lnSpc>
              <a:spcBef>
                <a:spcPts val="0"/>
              </a:spcBef>
              <a:spcAft>
                <a:spcPts val="0"/>
              </a:spcAft>
              <a:buClr>
                <a:schemeClr val="dk1"/>
              </a:buClr>
              <a:buSzPts val="4800"/>
              <a:buNone/>
              <a:defRPr sz="4800">
                <a:solidFill>
                  <a:schemeClr val="dk1"/>
                </a:solidFill>
              </a:defRPr>
            </a:lvl4pPr>
            <a:lvl5pPr lvl="4" algn="r">
              <a:lnSpc>
                <a:spcPct val="100000"/>
              </a:lnSpc>
              <a:spcBef>
                <a:spcPts val="0"/>
              </a:spcBef>
              <a:spcAft>
                <a:spcPts val="0"/>
              </a:spcAft>
              <a:buClr>
                <a:schemeClr val="dk1"/>
              </a:buClr>
              <a:buSzPts val="4800"/>
              <a:buNone/>
              <a:defRPr sz="4800">
                <a:solidFill>
                  <a:schemeClr val="dk1"/>
                </a:solidFill>
              </a:defRPr>
            </a:lvl5pPr>
            <a:lvl6pPr lvl="5" algn="r">
              <a:lnSpc>
                <a:spcPct val="100000"/>
              </a:lnSpc>
              <a:spcBef>
                <a:spcPts val="0"/>
              </a:spcBef>
              <a:spcAft>
                <a:spcPts val="0"/>
              </a:spcAft>
              <a:buClr>
                <a:schemeClr val="dk1"/>
              </a:buClr>
              <a:buSzPts val="4800"/>
              <a:buNone/>
              <a:defRPr sz="4800">
                <a:solidFill>
                  <a:schemeClr val="dk1"/>
                </a:solidFill>
              </a:defRPr>
            </a:lvl6pPr>
            <a:lvl7pPr lvl="6" algn="r">
              <a:lnSpc>
                <a:spcPct val="100000"/>
              </a:lnSpc>
              <a:spcBef>
                <a:spcPts val="0"/>
              </a:spcBef>
              <a:spcAft>
                <a:spcPts val="0"/>
              </a:spcAft>
              <a:buClr>
                <a:schemeClr val="dk1"/>
              </a:buClr>
              <a:buSzPts val="4800"/>
              <a:buNone/>
              <a:defRPr sz="4800">
                <a:solidFill>
                  <a:schemeClr val="dk1"/>
                </a:solidFill>
              </a:defRPr>
            </a:lvl7pPr>
            <a:lvl8pPr lvl="7" algn="r">
              <a:lnSpc>
                <a:spcPct val="100000"/>
              </a:lnSpc>
              <a:spcBef>
                <a:spcPts val="0"/>
              </a:spcBef>
              <a:spcAft>
                <a:spcPts val="0"/>
              </a:spcAft>
              <a:buClr>
                <a:schemeClr val="dk1"/>
              </a:buClr>
              <a:buSzPts val="4800"/>
              <a:buNone/>
              <a:defRPr sz="4800">
                <a:solidFill>
                  <a:schemeClr val="dk1"/>
                </a:solidFill>
              </a:defRPr>
            </a:lvl8pPr>
            <a:lvl9pPr lvl="8" algn="r">
              <a:lnSpc>
                <a:spcPct val="100000"/>
              </a:lnSpc>
              <a:spcBef>
                <a:spcPts val="0"/>
              </a:spcBef>
              <a:spcAft>
                <a:spcPts val="0"/>
              </a:spcAft>
              <a:buClr>
                <a:schemeClr val="dk1"/>
              </a:buClr>
              <a:buSzPts val="4800"/>
              <a:buNone/>
              <a:defRPr sz="4800">
                <a:solidFill>
                  <a:schemeClr val="dk1"/>
                </a:solidFill>
              </a:defRPr>
            </a:lvl9pPr>
          </a:lstStyle>
          <a:p>
            <a:endParaRPr/>
          </a:p>
        </p:txBody>
      </p:sp>
      <p:sp>
        <p:nvSpPr>
          <p:cNvPr id="11" name="Google Shape;11;p2"/>
          <p:cNvSpPr txBox="1">
            <a:spLocks noGrp="1"/>
          </p:cNvSpPr>
          <p:nvPr>
            <p:ph type="subTitle" idx="1"/>
          </p:nvPr>
        </p:nvSpPr>
        <p:spPr>
          <a:xfrm>
            <a:off x="2970175" y="3906852"/>
            <a:ext cx="5792700" cy="784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chemeClr val="accent1"/>
              </a:buClr>
              <a:buSzPts val="2400"/>
              <a:buNone/>
              <a:defRPr sz="2400">
                <a:solidFill>
                  <a:schemeClr val="accent1"/>
                </a:solidFill>
              </a:defRPr>
            </a:lvl1pPr>
            <a:lvl2pPr lvl="1" algn="r">
              <a:lnSpc>
                <a:spcPct val="100000"/>
              </a:lnSpc>
              <a:spcBef>
                <a:spcPts val="0"/>
              </a:spcBef>
              <a:spcAft>
                <a:spcPts val="0"/>
              </a:spcAft>
              <a:buClr>
                <a:schemeClr val="accent1"/>
              </a:buClr>
              <a:buSzPts val="2400"/>
              <a:buNone/>
              <a:defRPr>
                <a:solidFill>
                  <a:schemeClr val="accent1"/>
                </a:solidFill>
              </a:defRPr>
            </a:lvl2pPr>
            <a:lvl3pPr lvl="2" algn="r">
              <a:lnSpc>
                <a:spcPct val="100000"/>
              </a:lnSpc>
              <a:spcBef>
                <a:spcPts val="0"/>
              </a:spcBef>
              <a:spcAft>
                <a:spcPts val="0"/>
              </a:spcAft>
              <a:buClr>
                <a:schemeClr val="accent1"/>
              </a:buClr>
              <a:buSzPts val="2400"/>
              <a:buNone/>
              <a:defRPr>
                <a:solidFill>
                  <a:schemeClr val="accent1"/>
                </a:solidFill>
              </a:defRPr>
            </a:lvl3pPr>
            <a:lvl4pPr lvl="3" algn="r">
              <a:lnSpc>
                <a:spcPct val="100000"/>
              </a:lnSpc>
              <a:spcBef>
                <a:spcPts val="0"/>
              </a:spcBef>
              <a:spcAft>
                <a:spcPts val="0"/>
              </a:spcAft>
              <a:buClr>
                <a:schemeClr val="accent1"/>
              </a:buClr>
              <a:buSzPts val="2400"/>
              <a:buNone/>
              <a:defRPr sz="2400">
                <a:solidFill>
                  <a:schemeClr val="accent1"/>
                </a:solidFill>
              </a:defRPr>
            </a:lvl4pPr>
            <a:lvl5pPr lvl="4" algn="r">
              <a:lnSpc>
                <a:spcPct val="100000"/>
              </a:lnSpc>
              <a:spcBef>
                <a:spcPts val="0"/>
              </a:spcBef>
              <a:spcAft>
                <a:spcPts val="0"/>
              </a:spcAft>
              <a:buClr>
                <a:schemeClr val="accent1"/>
              </a:buClr>
              <a:buSzPts val="2400"/>
              <a:buNone/>
              <a:defRPr sz="2400">
                <a:solidFill>
                  <a:schemeClr val="accent1"/>
                </a:solidFill>
              </a:defRPr>
            </a:lvl5pPr>
            <a:lvl6pPr lvl="5" algn="r">
              <a:lnSpc>
                <a:spcPct val="100000"/>
              </a:lnSpc>
              <a:spcBef>
                <a:spcPts val="0"/>
              </a:spcBef>
              <a:spcAft>
                <a:spcPts val="0"/>
              </a:spcAft>
              <a:buClr>
                <a:schemeClr val="accent1"/>
              </a:buClr>
              <a:buSzPts val="2400"/>
              <a:buNone/>
              <a:defRPr sz="2400">
                <a:solidFill>
                  <a:schemeClr val="accent1"/>
                </a:solidFill>
              </a:defRPr>
            </a:lvl6pPr>
            <a:lvl7pPr lvl="6" algn="r">
              <a:lnSpc>
                <a:spcPct val="100000"/>
              </a:lnSpc>
              <a:spcBef>
                <a:spcPts val="0"/>
              </a:spcBef>
              <a:spcAft>
                <a:spcPts val="0"/>
              </a:spcAft>
              <a:buClr>
                <a:schemeClr val="accent1"/>
              </a:buClr>
              <a:buSzPts val="2400"/>
              <a:buNone/>
              <a:defRPr sz="2400">
                <a:solidFill>
                  <a:schemeClr val="accent1"/>
                </a:solidFill>
              </a:defRPr>
            </a:lvl7pPr>
            <a:lvl8pPr lvl="7" algn="r">
              <a:lnSpc>
                <a:spcPct val="100000"/>
              </a:lnSpc>
              <a:spcBef>
                <a:spcPts val="0"/>
              </a:spcBef>
              <a:spcAft>
                <a:spcPts val="0"/>
              </a:spcAft>
              <a:buClr>
                <a:schemeClr val="accent1"/>
              </a:buClr>
              <a:buSzPts val="2400"/>
              <a:buNone/>
              <a:defRPr sz="2400">
                <a:solidFill>
                  <a:schemeClr val="accent1"/>
                </a:solidFill>
              </a:defRPr>
            </a:lvl8pPr>
            <a:lvl9pPr lvl="8" algn="r">
              <a:lnSpc>
                <a:spcPct val="100000"/>
              </a:lnSpc>
              <a:spcBef>
                <a:spcPts val="0"/>
              </a:spcBef>
              <a:spcAft>
                <a:spcPts val="0"/>
              </a:spcAft>
              <a:buClr>
                <a:schemeClr val="accent1"/>
              </a:buClr>
              <a:buSzPts val="2400"/>
              <a:buNone/>
              <a:defRPr sz="2400">
                <a:solidFill>
                  <a:schemeClr val="accent1"/>
                </a:solidFill>
              </a:defRPr>
            </a:lvl9pPr>
          </a:lstStyle>
          <a:p>
            <a:endParaRPr/>
          </a:p>
        </p:txBody>
      </p:sp>
      <p:sp>
        <p:nvSpPr>
          <p:cNvPr id="12" name="Google Shape;12;p2"/>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1"/>
          <p:cNvSpPr txBox="1">
            <a:spLocks noGrp="1"/>
          </p:cNvSpPr>
          <p:nvPr>
            <p:ph type="body" idx="1"/>
          </p:nvPr>
        </p:nvSpPr>
        <p:spPr>
          <a:xfrm>
            <a:off x="164145" y="4406300"/>
            <a:ext cx="2346900" cy="5196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SzPts val="1800"/>
              <a:buNone/>
              <a:defRPr sz="1800"/>
            </a:lvl1pPr>
          </a:lstStyle>
          <a:p>
            <a:endParaRPr/>
          </a:p>
        </p:txBody>
      </p:sp>
      <p:sp>
        <p:nvSpPr>
          <p:cNvPr id="53" name="Google Shape;53;p11"/>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54" name="Google Shape;54;p11"/>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5"/>
        <p:cNvGrpSpPr/>
        <p:nvPr/>
      </p:nvGrpSpPr>
      <p:grpSpPr>
        <a:xfrm>
          <a:off x="0" y="0"/>
          <a:ext cx="0" cy="0"/>
          <a:chOff x="0" y="0"/>
          <a:chExt cx="0" cy="0"/>
        </a:xfrm>
      </p:grpSpPr>
      <p:sp>
        <p:nvSpPr>
          <p:cNvPr id="56" name="Google Shape;56;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60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3"/>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15" name="Google Shape;15;p3"/>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784250" y="222075"/>
            <a:ext cx="6549300" cy="2607300"/>
          </a:xfrm>
          <a:prstGeom prst="rect">
            <a:avLst/>
          </a:prstGeom>
          <a:noFill/>
          <a:ln>
            <a:noFill/>
          </a:ln>
        </p:spPr>
        <p:txBody>
          <a:bodyPr spcFirstLastPara="1" wrap="square" lIns="91425" tIns="91425" rIns="91425" bIns="91425" anchor="t" anchorCtr="0">
            <a:noAutofit/>
          </a:bodyPr>
          <a:lstStyle>
            <a:lvl1pPr marL="457200" lvl="0" indent="-482600" algn="l">
              <a:lnSpc>
                <a:spcPct val="100000"/>
              </a:lnSpc>
              <a:spcBef>
                <a:spcPts val="600"/>
              </a:spcBef>
              <a:spcAft>
                <a:spcPts val="0"/>
              </a:spcAft>
              <a:buSzPts val="4000"/>
              <a:buChar char="▸"/>
              <a:defRPr sz="4000" b="1" i="1"/>
            </a:lvl1pPr>
            <a:lvl2pPr marL="914400" lvl="1" indent="-482600" algn="l">
              <a:lnSpc>
                <a:spcPct val="100000"/>
              </a:lnSpc>
              <a:spcBef>
                <a:spcPts val="0"/>
              </a:spcBef>
              <a:spcAft>
                <a:spcPts val="0"/>
              </a:spcAft>
              <a:buSzPts val="4000"/>
              <a:buChar char="▹"/>
              <a:defRPr sz="4000" b="1" i="1"/>
            </a:lvl2pPr>
            <a:lvl3pPr marL="1371600" lvl="2" indent="-482600" algn="l">
              <a:lnSpc>
                <a:spcPct val="100000"/>
              </a:lnSpc>
              <a:spcBef>
                <a:spcPts val="0"/>
              </a:spcBef>
              <a:spcAft>
                <a:spcPts val="0"/>
              </a:spcAft>
              <a:buSzPts val="4000"/>
              <a:buChar char="■"/>
              <a:defRPr sz="4000" b="1" i="1"/>
            </a:lvl3pPr>
            <a:lvl4pPr marL="1828800" lvl="3" indent="-482600" algn="l">
              <a:lnSpc>
                <a:spcPct val="100000"/>
              </a:lnSpc>
              <a:spcBef>
                <a:spcPts val="0"/>
              </a:spcBef>
              <a:spcAft>
                <a:spcPts val="0"/>
              </a:spcAft>
              <a:buSzPts val="4000"/>
              <a:buChar char="●"/>
              <a:defRPr sz="4000" b="1" i="1"/>
            </a:lvl4pPr>
            <a:lvl5pPr marL="2286000" lvl="4" indent="-482600" algn="l">
              <a:lnSpc>
                <a:spcPct val="100000"/>
              </a:lnSpc>
              <a:spcBef>
                <a:spcPts val="0"/>
              </a:spcBef>
              <a:spcAft>
                <a:spcPts val="0"/>
              </a:spcAft>
              <a:buSzPts val="4000"/>
              <a:buChar char="○"/>
              <a:defRPr sz="4000" b="1" i="1"/>
            </a:lvl5pPr>
            <a:lvl6pPr marL="2743200" lvl="5" indent="-482600" algn="l">
              <a:lnSpc>
                <a:spcPct val="100000"/>
              </a:lnSpc>
              <a:spcBef>
                <a:spcPts val="0"/>
              </a:spcBef>
              <a:spcAft>
                <a:spcPts val="0"/>
              </a:spcAft>
              <a:buSzPts val="4000"/>
              <a:buChar char="■"/>
              <a:defRPr sz="4000" b="1" i="1"/>
            </a:lvl6pPr>
            <a:lvl7pPr marL="3200400" lvl="6" indent="-482600" algn="l">
              <a:lnSpc>
                <a:spcPct val="100000"/>
              </a:lnSpc>
              <a:spcBef>
                <a:spcPts val="0"/>
              </a:spcBef>
              <a:spcAft>
                <a:spcPts val="0"/>
              </a:spcAft>
              <a:buSzPts val="4000"/>
              <a:buChar char="●"/>
              <a:defRPr sz="4000" b="1" i="1"/>
            </a:lvl7pPr>
            <a:lvl8pPr marL="3657600" lvl="7" indent="-482600" algn="l">
              <a:lnSpc>
                <a:spcPct val="100000"/>
              </a:lnSpc>
              <a:spcBef>
                <a:spcPts val="0"/>
              </a:spcBef>
              <a:spcAft>
                <a:spcPts val="0"/>
              </a:spcAft>
              <a:buSzPts val="4000"/>
              <a:buChar char="○"/>
              <a:defRPr sz="4000" b="1" i="1"/>
            </a:lvl8pPr>
            <a:lvl9pPr marL="4114800" lvl="8" indent="-482600" algn="l">
              <a:lnSpc>
                <a:spcPct val="100000"/>
              </a:lnSpc>
              <a:spcBef>
                <a:spcPts val="0"/>
              </a:spcBef>
              <a:spcAft>
                <a:spcPts val="0"/>
              </a:spcAft>
              <a:buSzPts val="4000"/>
              <a:buChar char="■"/>
              <a:defRPr sz="4000" b="1" i="1"/>
            </a:lvl9pPr>
          </a:lstStyle>
          <a:p>
            <a:endParaRPr/>
          </a:p>
        </p:txBody>
      </p:sp>
      <p:sp>
        <p:nvSpPr>
          <p:cNvPr id="18" name="Google Shape;18;p4"/>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 name="Google Shape;21;p5"/>
          <p:cNvSpPr txBox="1">
            <a:spLocks noGrp="1"/>
          </p:cNvSpPr>
          <p:nvPr>
            <p:ph type="title"/>
          </p:nvPr>
        </p:nvSpPr>
        <p:spPr>
          <a:xfrm>
            <a:off x="357725" y="190925"/>
            <a:ext cx="61488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500"/>
              <a:buNone/>
              <a:defRPr sz="2500">
                <a:solidFill>
                  <a:schemeClr val="dk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2" name="Google Shape;22;p5"/>
          <p:cNvSpPr txBox="1">
            <a:spLocks noGrp="1"/>
          </p:cNvSpPr>
          <p:nvPr>
            <p:ph type="body" idx="1"/>
          </p:nvPr>
        </p:nvSpPr>
        <p:spPr>
          <a:xfrm>
            <a:off x="357725" y="1117750"/>
            <a:ext cx="8157300" cy="3731400"/>
          </a:xfrm>
          <a:prstGeom prst="rect">
            <a:avLst/>
          </a:prstGeom>
          <a:noFill/>
          <a:ln>
            <a:noFill/>
          </a:ln>
        </p:spPr>
        <p:txBody>
          <a:bodyPr spcFirstLastPara="1" wrap="square" lIns="91425" tIns="91425" rIns="91425" bIns="91425" anchor="t" anchorCtr="0">
            <a:noAutofit/>
          </a:bodyPr>
          <a:lstStyle>
            <a:lvl1pPr marL="457200" lvl="0" indent="-419100" algn="l">
              <a:lnSpc>
                <a:spcPct val="100000"/>
              </a:lnSpc>
              <a:spcBef>
                <a:spcPts val="600"/>
              </a:spcBef>
              <a:spcAft>
                <a:spcPts val="0"/>
              </a:spcAft>
              <a:buClr>
                <a:srgbClr val="6FA8DC"/>
              </a:buClr>
              <a:buSzPts val="3000"/>
              <a:buChar char="▸"/>
              <a:defRPr/>
            </a:lvl1pPr>
            <a:lvl2pPr marL="914400" lvl="1" indent="-381000" algn="l">
              <a:lnSpc>
                <a:spcPct val="100000"/>
              </a:lnSpc>
              <a:spcBef>
                <a:spcPts val="0"/>
              </a:spcBef>
              <a:spcAft>
                <a:spcPts val="0"/>
              </a:spcAft>
              <a:buClr>
                <a:srgbClr val="6FA8DC"/>
              </a:buClr>
              <a:buSzPts val="2400"/>
              <a:buChar char="▹"/>
              <a:defRPr/>
            </a:lvl2pPr>
            <a:lvl3pPr marL="1371600" lvl="2" indent="-381000" algn="l">
              <a:lnSpc>
                <a:spcPct val="100000"/>
              </a:lnSpc>
              <a:spcBef>
                <a:spcPts val="0"/>
              </a:spcBef>
              <a:spcAft>
                <a:spcPts val="0"/>
              </a:spcAft>
              <a:buClr>
                <a:srgbClr val="6FA8DC"/>
              </a:buClr>
              <a:buSzPts val="2400"/>
              <a:buChar char="■"/>
              <a:defRPr/>
            </a:lvl3pPr>
            <a:lvl4pPr marL="1828800" lvl="3" indent="-342900" algn="l">
              <a:lnSpc>
                <a:spcPct val="100000"/>
              </a:lnSpc>
              <a:spcBef>
                <a:spcPts val="0"/>
              </a:spcBef>
              <a:spcAft>
                <a:spcPts val="0"/>
              </a:spcAft>
              <a:buClr>
                <a:srgbClr val="6FA8DC"/>
              </a:buClr>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3" name="Google Shape;23;p5"/>
          <p:cNvSpPr txBox="1">
            <a:spLocks noGrp="1"/>
          </p:cNvSpPr>
          <p:nvPr>
            <p:ph type="sldNum" idx="12"/>
          </p:nvPr>
        </p:nvSpPr>
        <p:spPr>
          <a:xfrm>
            <a:off x="8442250" y="4394825"/>
            <a:ext cx="656400" cy="8574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1pPr>
            <a:lvl2pPr marL="0" marR="0" lvl="1"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2pPr>
            <a:lvl3pPr marL="0" marR="0" lvl="2"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3pPr>
            <a:lvl4pPr marL="0" marR="0" lvl="3"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4pPr>
            <a:lvl5pPr marL="0" marR="0" lvl="4"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5pPr>
            <a:lvl6pPr marL="0" marR="0" lvl="5"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6pPr>
            <a:lvl7pPr marL="0" marR="0" lvl="6"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7pPr>
            <a:lvl8pPr marL="0" marR="0" lvl="7"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8pPr>
            <a:lvl9pPr marL="0" marR="0" lvl="8" indent="0" algn="l">
              <a:lnSpc>
                <a:spcPct val="100000"/>
              </a:lnSpc>
              <a:spcBef>
                <a:spcPts val="0"/>
              </a:spcBef>
              <a:spcAft>
                <a:spcPts val="0"/>
              </a:spcAft>
              <a:buClr>
                <a:srgbClr val="000000"/>
              </a:buClr>
              <a:buSzPts val="9600"/>
              <a:buFont typeface="Arial"/>
              <a:buNone/>
              <a:defRPr sz="3400" b="0" i="0" u="none" strike="noStrike" cap="none">
                <a:solidFill>
                  <a:schemeClr val="accent2"/>
                </a:solidFil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24"/>
        <p:cNvGrpSpPr/>
        <p:nvPr/>
      </p:nvGrpSpPr>
      <p:grpSpPr>
        <a:xfrm>
          <a:off x="0" y="0"/>
          <a:ext cx="0" cy="0"/>
          <a:chOff x="0" y="0"/>
          <a:chExt cx="0" cy="0"/>
        </a:xfrm>
      </p:grpSpPr>
      <p:sp>
        <p:nvSpPr>
          <p:cNvPr id="25" name="Google Shape;25;p6"/>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26" name="Google Shape;26;p6"/>
          <p:cNvPicPr preferRelativeResize="0"/>
          <p:nvPr/>
        </p:nvPicPr>
        <p:blipFill rotWithShape="1">
          <a:blip r:embed="rId2">
            <a:alphaModFix/>
          </a:blip>
          <a:srcRect/>
          <a:stretch/>
        </p:blipFill>
        <p:spPr>
          <a:xfrm>
            <a:off x="7465309" y="4645150"/>
            <a:ext cx="1961663" cy="3852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7"/>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 name="Google Shape;29;p7"/>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0" name="Google Shape;30;p7"/>
          <p:cNvSpPr txBox="1">
            <a:spLocks noGrp="1"/>
          </p:cNvSpPr>
          <p:nvPr>
            <p:ph type="body" idx="1"/>
          </p:nvPr>
        </p:nvSpPr>
        <p:spPr>
          <a:xfrm>
            <a:off x="2544225" y="297367"/>
            <a:ext cx="2981400" cy="4661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81000" algn="l">
              <a:lnSpc>
                <a:spcPct val="100000"/>
              </a:lnSpc>
              <a:spcBef>
                <a:spcPts val="0"/>
              </a:spcBef>
              <a:spcAft>
                <a:spcPts val="0"/>
              </a:spcAft>
              <a:buSzPts val="2400"/>
              <a:buChar char="●"/>
              <a:defRPr sz="2400"/>
            </a:lvl7pPr>
            <a:lvl8pPr marL="3657600" lvl="7" indent="-381000" algn="l">
              <a:lnSpc>
                <a:spcPct val="100000"/>
              </a:lnSpc>
              <a:spcBef>
                <a:spcPts val="0"/>
              </a:spcBef>
              <a:spcAft>
                <a:spcPts val="0"/>
              </a:spcAft>
              <a:buSzPts val="2400"/>
              <a:buChar char="○"/>
              <a:defRPr sz="2400"/>
            </a:lvl8pPr>
            <a:lvl9pPr marL="4114800" lvl="8" indent="-381000" algn="l">
              <a:lnSpc>
                <a:spcPct val="100000"/>
              </a:lnSpc>
              <a:spcBef>
                <a:spcPts val="0"/>
              </a:spcBef>
              <a:spcAft>
                <a:spcPts val="0"/>
              </a:spcAft>
              <a:buSzPts val="2400"/>
              <a:buChar char="■"/>
              <a:defRPr sz="2400"/>
            </a:lvl9pPr>
          </a:lstStyle>
          <a:p>
            <a:endParaRPr/>
          </a:p>
        </p:txBody>
      </p:sp>
      <p:sp>
        <p:nvSpPr>
          <p:cNvPr id="31" name="Google Shape;31;p7"/>
          <p:cNvSpPr txBox="1">
            <a:spLocks noGrp="1"/>
          </p:cNvSpPr>
          <p:nvPr>
            <p:ph type="body" idx="2"/>
          </p:nvPr>
        </p:nvSpPr>
        <p:spPr>
          <a:xfrm>
            <a:off x="5705276" y="297367"/>
            <a:ext cx="2981400" cy="46614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81000" algn="l">
              <a:lnSpc>
                <a:spcPct val="100000"/>
              </a:lnSpc>
              <a:spcBef>
                <a:spcPts val="0"/>
              </a:spcBef>
              <a:spcAft>
                <a:spcPts val="0"/>
              </a:spcAft>
              <a:buSzPts val="2400"/>
              <a:buChar char="●"/>
              <a:defRPr sz="2400"/>
            </a:lvl7pPr>
            <a:lvl8pPr marL="3657600" lvl="7" indent="-381000" algn="l">
              <a:lnSpc>
                <a:spcPct val="100000"/>
              </a:lnSpc>
              <a:spcBef>
                <a:spcPts val="0"/>
              </a:spcBef>
              <a:spcAft>
                <a:spcPts val="0"/>
              </a:spcAft>
              <a:buSzPts val="2400"/>
              <a:buChar char="○"/>
              <a:defRPr sz="2400"/>
            </a:lvl8pPr>
            <a:lvl9pPr marL="4114800" lvl="8" indent="-381000" algn="l">
              <a:lnSpc>
                <a:spcPct val="100000"/>
              </a:lnSpc>
              <a:spcBef>
                <a:spcPts val="0"/>
              </a:spcBef>
              <a:spcAft>
                <a:spcPts val="0"/>
              </a:spcAft>
              <a:buSzPts val="2400"/>
              <a:buChar char="■"/>
              <a:defRPr sz="2400"/>
            </a:lvl9pPr>
          </a:lstStyle>
          <a:p>
            <a:endParaRPr/>
          </a:p>
        </p:txBody>
      </p:sp>
      <p:sp>
        <p:nvSpPr>
          <p:cNvPr id="32" name="Google Shape;32;p7"/>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33" name="Google Shape;33;p7"/>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Google Shape;35;p8"/>
          <p:cNvSpPr/>
          <p:nvPr/>
        </p:nvSpPr>
        <p:spPr>
          <a:xfrm flipH="1">
            <a:off x="2095200" y="0"/>
            <a:ext cx="70488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 name="Google Shape;36;p8"/>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7" name="Google Shape;37;p8"/>
          <p:cNvSpPr txBox="1">
            <a:spLocks noGrp="1"/>
          </p:cNvSpPr>
          <p:nvPr>
            <p:ph type="body" idx="1"/>
          </p:nvPr>
        </p:nvSpPr>
        <p:spPr>
          <a:xfrm>
            <a:off x="2445100" y="275350"/>
            <a:ext cx="2066100" cy="4650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8" name="Google Shape;38;p8"/>
          <p:cNvSpPr txBox="1">
            <a:spLocks noGrp="1"/>
          </p:cNvSpPr>
          <p:nvPr>
            <p:ph type="body" idx="2"/>
          </p:nvPr>
        </p:nvSpPr>
        <p:spPr>
          <a:xfrm>
            <a:off x="4617100" y="275350"/>
            <a:ext cx="2066100" cy="4650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39" name="Google Shape;39;p8"/>
          <p:cNvSpPr txBox="1">
            <a:spLocks noGrp="1"/>
          </p:cNvSpPr>
          <p:nvPr>
            <p:ph type="body" idx="3"/>
          </p:nvPr>
        </p:nvSpPr>
        <p:spPr>
          <a:xfrm>
            <a:off x="6789100" y="275350"/>
            <a:ext cx="2066100" cy="4650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40" name="Google Shape;40;p8"/>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41" name="Google Shape;41;p8"/>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image" type="blank">
  <p:cSld name="BLANK">
    <p:spTree>
      <p:nvGrpSpPr>
        <p:cNvPr id="1" name="Shape 42"/>
        <p:cNvGrpSpPr/>
        <p:nvPr/>
      </p:nvGrpSpPr>
      <p:grpSpPr>
        <a:xfrm>
          <a:off x="0" y="0"/>
          <a:ext cx="0" cy="0"/>
          <a:chOff x="0" y="0"/>
          <a:chExt cx="0" cy="0"/>
        </a:xfrm>
      </p:grpSpPr>
      <p:sp>
        <p:nvSpPr>
          <p:cNvPr id="43" name="Google Shape;43;p9"/>
          <p:cNvSpPr/>
          <p:nvPr/>
        </p:nvSpPr>
        <p:spPr>
          <a:xfrm>
            <a:off x="0" y="0"/>
            <a:ext cx="2095200" cy="5143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 name="Google Shape;44;p9"/>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lt1"/>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pic>
        <p:nvPicPr>
          <p:cNvPr id="45" name="Google Shape;45;p9"/>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8" name="Google Shape;48;p10"/>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49" name="Google Shape;49;p10"/>
          <p:cNvSpPr/>
          <p:nvPr/>
        </p:nvSpPr>
        <p:spPr>
          <a:xfrm flipH="1">
            <a:off x="2095200" y="0"/>
            <a:ext cx="7048800" cy="514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0" name="Google Shape;50;p10"/>
          <p:cNvPicPr preferRelativeResize="0"/>
          <p:nvPr/>
        </p:nvPicPr>
        <p:blipFill rotWithShape="1">
          <a:blip r:embed="rId2">
            <a:alphaModFix/>
          </a:blip>
          <a:srcRect/>
          <a:stretch/>
        </p:blipFill>
        <p:spPr>
          <a:xfrm>
            <a:off x="7459681" y="4643124"/>
            <a:ext cx="1953888" cy="3836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874625" y="484600"/>
            <a:ext cx="5562000" cy="4207800"/>
          </a:xfrm>
          <a:prstGeom prst="rect">
            <a:avLst/>
          </a:prstGeom>
          <a:noFill/>
          <a:ln>
            <a:noFill/>
          </a:ln>
        </p:spPr>
        <p:txBody>
          <a:bodyPr spcFirstLastPara="1" wrap="square" lIns="91425" tIns="91425" rIns="91425" bIns="91425" anchor="t" anchorCtr="0">
            <a:noAutofit/>
          </a:bodyPr>
          <a:lstStyle>
            <a:lvl1pPr marL="457200" marR="0" lvl="0" indent="-419100" algn="l">
              <a:lnSpc>
                <a:spcPct val="100000"/>
              </a:lnSpc>
              <a:spcBef>
                <a:spcPts val="600"/>
              </a:spcBef>
              <a:spcAft>
                <a:spcPts val="0"/>
              </a:spcAft>
              <a:buClr>
                <a:schemeClr val="accent3"/>
              </a:buClr>
              <a:buSzPts val="3000"/>
              <a:buFont typeface="Roboto"/>
              <a:buChar char="▸"/>
              <a:defRPr sz="3000" b="0" i="0" u="none" strike="noStrike" cap="none">
                <a:solidFill>
                  <a:schemeClr val="dk1"/>
                </a:solidFill>
                <a:latin typeface="Roboto"/>
                <a:ea typeface="Roboto"/>
                <a:cs typeface="Roboto"/>
                <a:sym typeface="Roboto"/>
              </a:defRPr>
            </a:lvl1pPr>
            <a:lvl2pPr marL="914400" marR="0" lvl="1" indent="-381000" algn="l">
              <a:lnSpc>
                <a:spcPct val="100000"/>
              </a:lnSpc>
              <a:spcBef>
                <a:spcPts val="0"/>
              </a:spcBef>
              <a:spcAft>
                <a:spcPts val="0"/>
              </a:spcAft>
              <a:buClr>
                <a:schemeClr val="accent3"/>
              </a:buClr>
              <a:buSzPts val="2400"/>
              <a:buFont typeface="Roboto"/>
              <a:buChar char="▹"/>
              <a:defRPr sz="2400" b="0" i="0" u="none" strike="noStrike" cap="none">
                <a:solidFill>
                  <a:schemeClr val="dk1"/>
                </a:solidFill>
                <a:latin typeface="Roboto"/>
                <a:ea typeface="Roboto"/>
                <a:cs typeface="Roboto"/>
                <a:sym typeface="Roboto"/>
              </a:defRPr>
            </a:lvl2pPr>
            <a:lvl3pPr marL="1371600" marR="0" lvl="2" indent="-381000" algn="l">
              <a:lnSpc>
                <a:spcPct val="100000"/>
              </a:lnSpc>
              <a:spcBef>
                <a:spcPts val="0"/>
              </a:spcBef>
              <a:spcAft>
                <a:spcPts val="0"/>
              </a:spcAft>
              <a:buClr>
                <a:schemeClr val="accent3"/>
              </a:buClr>
              <a:buSzPts val="2400"/>
              <a:buFont typeface="Roboto"/>
              <a:buChar char="■"/>
              <a:defRPr sz="2400" b="0" i="0" u="none" strike="noStrike" cap="none">
                <a:solidFill>
                  <a:schemeClr val="dk1"/>
                </a:solidFill>
                <a:latin typeface="Roboto"/>
                <a:ea typeface="Roboto"/>
                <a:cs typeface="Roboto"/>
                <a:sym typeface="Roboto"/>
              </a:defRPr>
            </a:lvl3pPr>
            <a:lvl4pPr marL="1828800" marR="0" lvl="3" indent="-342900" algn="l">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4pPr>
            <a:lvl5pPr marL="2286000" marR="0" lvl="4" indent="-342900" algn="l">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5pPr>
            <a:lvl6pPr marL="2743200" marR="0" lvl="5" indent="-342900" algn="l">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6pPr>
            <a:lvl7pPr marL="3200400" marR="0" lvl="6" indent="-342900" algn="l">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7pPr>
            <a:lvl8pPr marL="3657600" marR="0" lvl="7" indent="-342900" algn="l">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8pPr>
            <a:lvl9pPr marL="4114800" marR="0" lvl="8" indent="-342900" algn="l">
              <a:lnSpc>
                <a:spcPct val="100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9pPr>
          </a:lstStyle>
          <a:p>
            <a:endParaRPr/>
          </a:p>
        </p:txBody>
      </p:sp>
      <p:sp>
        <p:nvSpPr>
          <p:cNvPr id="7" name="Google Shape;7;p1"/>
          <p:cNvSpPr txBox="1">
            <a:spLocks noGrp="1"/>
          </p:cNvSpPr>
          <p:nvPr>
            <p:ph type="sldNum" idx="12"/>
          </p:nvPr>
        </p:nvSpPr>
        <p:spPr>
          <a:xfrm>
            <a:off x="109075" y="146024"/>
            <a:ext cx="1807200" cy="12528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1pPr>
            <a:lvl2pPr marL="0" marR="0" lvl="1"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2pPr>
            <a:lvl3pPr marL="0" marR="0" lvl="2"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3pPr>
            <a:lvl4pPr marL="0" marR="0" lvl="3"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4pPr>
            <a:lvl5pPr marL="0" marR="0" lvl="4"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5pPr>
            <a:lvl6pPr marL="0" marR="0" lvl="5"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6pPr>
            <a:lvl7pPr marL="0" marR="0" lvl="6"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7pPr>
            <a:lvl8pPr marL="0" marR="0" lvl="7"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8pPr>
            <a:lvl9pPr marL="0" marR="0" lvl="8" indent="0" algn="l">
              <a:lnSpc>
                <a:spcPct val="100000"/>
              </a:lnSpc>
              <a:spcBef>
                <a:spcPts val="0"/>
              </a:spcBef>
              <a:spcAft>
                <a:spcPts val="0"/>
              </a:spcAft>
              <a:buClr>
                <a:srgbClr val="000000"/>
              </a:buClr>
              <a:buSzPts val="9600"/>
              <a:buFont typeface="Arial"/>
              <a:buNone/>
              <a:defRPr sz="9600" b="1" i="0" u="none" strike="noStrike" cap="none">
                <a:solidFill>
                  <a:schemeClr val="accent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8" name="Google Shape;8;p1"/>
          <p:cNvSpPr txBox="1">
            <a:spLocks noGrp="1"/>
          </p:cNvSpPr>
          <p:nvPr>
            <p:ph type="title"/>
          </p:nvPr>
        </p:nvSpPr>
        <p:spPr>
          <a:xfrm>
            <a:off x="203875" y="1626750"/>
            <a:ext cx="1712400" cy="857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1pPr>
            <a:lvl2pPr marR="0" lvl="1"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2pPr>
            <a:lvl3pPr marR="0" lvl="2"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3pPr>
            <a:lvl4pPr marR="0" lvl="3"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4pPr>
            <a:lvl5pPr marR="0" lvl="4"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5pPr>
            <a:lvl6pPr marR="0" lvl="5"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6pPr>
            <a:lvl7pPr marR="0" lvl="6"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7pPr>
            <a:lvl8pPr marR="0" lvl="7"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8pPr>
            <a:lvl9pPr marR="0" lvl="8" algn="l">
              <a:lnSpc>
                <a:spcPct val="100000"/>
              </a:lnSpc>
              <a:spcBef>
                <a:spcPts val="0"/>
              </a:spcBef>
              <a:spcAft>
                <a:spcPts val="0"/>
              </a:spcAft>
              <a:buClr>
                <a:schemeClr val="lt1"/>
              </a:buClr>
              <a:buSzPts val="1800"/>
              <a:buFont typeface="Montserrat"/>
              <a:buNone/>
              <a:defRPr sz="1800" b="1" i="0" u="none" strike="noStrike" cap="none">
                <a:solidFill>
                  <a:schemeClr val="l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title="phd_cover_final.png"/>
          <p:cNvPicPr preferRelativeResize="0"/>
          <p:nvPr/>
        </p:nvPicPr>
        <p:blipFill rotWithShape="1">
          <a:blip r:embed="rId3">
            <a:alphaModFix/>
          </a:blip>
          <a:srcRect l="2854" r="14157"/>
          <a:stretch/>
        </p:blipFill>
        <p:spPr>
          <a:xfrm>
            <a:off x="-9" y="0"/>
            <a:ext cx="9144003" cy="5143500"/>
          </a:xfrm>
          <a:prstGeom prst="rect">
            <a:avLst/>
          </a:prstGeom>
          <a:noFill/>
          <a:ln>
            <a:noFill/>
          </a:ln>
        </p:spPr>
      </p:pic>
      <p:sp>
        <p:nvSpPr>
          <p:cNvPr id="64" name="Google Shape;64;p13"/>
          <p:cNvSpPr txBox="1">
            <a:spLocks noGrp="1"/>
          </p:cNvSpPr>
          <p:nvPr>
            <p:ph type="ctrTitle"/>
          </p:nvPr>
        </p:nvSpPr>
        <p:spPr>
          <a:xfrm>
            <a:off x="3434525" y="1788225"/>
            <a:ext cx="5553000" cy="12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500" dirty="0"/>
              <a:t>Augmenting Bayesian Networks with Textual Evidence</a:t>
            </a:r>
            <a:endParaRPr sz="2500" dirty="0"/>
          </a:p>
          <a:p>
            <a:pPr marL="0" lvl="0" indent="0" algn="l" rtl="0">
              <a:lnSpc>
                <a:spcPct val="100000"/>
              </a:lnSpc>
              <a:spcBef>
                <a:spcPts val="0"/>
              </a:spcBef>
              <a:spcAft>
                <a:spcPts val="0"/>
              </a:spcAft>
              <a:buSzPts val="4800"/>
              <a:buNone/>
            </a:pPr>
            <a:r>
              <a:rPr lang="en-GB" sz="2500" dirty="0"/>
              <a:t>for Expert-Based, Uncertainty-</a:t>
            </a:r>
            <a:endParaRPr sz="2500" dirty="0"/>
          </a:p>
          <a:p>
            <a:pPr marL="0" lvl="0" indent="0" algn="l" rtl="0">
              <a:lnSpc>
                <a:spcPct val="100000"/>
              </a:lnSpc>
              <a:spcBef>
                <a:spcPts val="0"/>
              </a:spcBef>
              <a:spcAft>
                <a:spcPts val="0"/>
              </a:spcAft>
              <a:buSzPts val="4800"/>
              <a:buNone/>
            </a:pPr>
            <a:r>
              <a:rPr lang="en-GB" sz="2500" dirty="0"/>
              <a:t>Aware Clinical Decision Support</a:t>
            </a:r>
            <a:endParaRPr sz="2500" dirty="0"/>
          </a:p>
        </p:txBody>
      </p:sp>
      <p:sp>
        <p:nvSpPr>
          <p:cNvPr id="65" name="Google Shape;65;p13"/>
          <p:cNvSpPr txBox="1">
            <a:spLocks noGrp="1"/>
          </p:cNvSpPr>
          <p:nvPr>
            <p:ph type="ctrTitle"/>
          </p:nvPr>
        </p:nvSpPr>
        <p:spPr>
          <a:xfrm>
            <a:off x="3434525" y="3683100"/>
            <a:ext cx="5553000" cy="146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000" b="0" dirty="0"/>
              <a:t>Doctoral dissertation of Paloma Rabaey</a:t>
            </a:r>
            <a:endParaRPr sz="2000" b="0" dirty="0"/>
          </a:p>
          <a:p>
            <a:pPr marL="0" lvl="0" indent="0" algn="l" rtl="0">
              <a:lnSpc>
                <a:spcPct val="100000"/>
              </a:lnSpc>
              <a:spcBef>
                <a:spcPts val="0"/>
              </a:spcBef>
              <a:spcAft>
                <a:spcPts val="0"/>
              </a:spcAft>
              <a:buSzPts val="4800"/>
              <a:buNone/>
            </a:pPr>
            <a:r>
              <a:rPr lang="en-GB" sz="2000" b="0" dirty="0"/>
              <a:t>Public </a:t>
            </a:r>
            <a:r>
              <a:rPr lang="en-GB" sz="2000" b="0" dirty="0" err="1"/>
              <a:t>defense</a:t>
            </a:r>
            <a:endParaRPr sz="2000" b="0" dirty="0"/>
          </a:p>
          <a:p>
            <a:pPr marL="0" lvl="0" indent="0" algn="l" rtl="0">
              <a:lnSpc>
                <a:spcPct val="100000"/>
              </a:lnSpc>
              <a:spcBef>
                <a:spcPts val="0"/>
              </a:spcBef>
              <a:spcAft>
                <a:spcPts val="0"/>
              </a:spcAft>
              <a:buSzPts val="4800"/>
              <a:buNone/>
            </a:pPr>
            <a:r>
              <a:rPr lang="en-GB" sz="2000" b="0" dirty="0"/>
              <a:t>24/02/2026</a:t>
            </a:r>
            <a:endParaRPr sz="2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7"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207" name="Google Shape;207;p27"/>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8" name="Google Shape;208;p27"/>
          <p:cNvSpPr txBox="1"/>
          <p:nvPr/>
        </p:nvSpPr>
        <p:spPr>
          <a:xfrm>
            <a:off x="919900" y="102640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p:txBody>
      </p:sp>
      <p:pic>
        <p:nvPicPr>
          <p:cNvPr id="209" name="Google Shape;209;p27"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210" name="Google Shape;210;p27"/>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1" name="Google Shape;211;p27"/>
          <p:cNvSpPr txBox="1"/>
          <p:nvPr/>
        </p:nvSpPr>
        <p:spPr>
          <a:xfrm>
            <a:off x="5286350" y="61655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What is the prevalence of common cold and pneumonia?</a:t>
            </a:r>
            <a:endParaRPr sz="2200">
              <a:latin typeface="Roboto"/>
              <a:ea typeface="Roboto"/>
              <a:cs typeface="Roboto"/>
              <a:sym typeface="Roboto"/>
            </a:endParaRPr>
          </a:p>
        </p:txBody>
      </p:sp>
      <p:sp>
        <p:nvSpPr>
          <p:cNvPr id="212" name="Google Shape;212;p27"/>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p27"/>
          <p:cNvSpPr txBox="1"/>
          <p:nvPr/>
        </p:nvSpPr>
        <p:spPr>
          <a:xfrm>
            <a:off x="4320350" y="322502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a:t>
            </a:r>
            <a:endParaRPr sz="2200">
              <a:latin typeface="Roboto"/>
              <a:ea typeface="Roboto"/>
              <a:cs typeface="Roboto"/>
              <a:sym typeface="Roboto"/>
            </a:endParaRPr>
          </a:p>
        </p:txBody>
      </p:sp>
      <p:sp>
        <p:nvSpPr>
          <p:cNvPr id="214" name="Google Shape;214;p27"/>
          <p:cNvSpPr txBox="1"/>
          <p:nvPr/>
        </p:nvSpPr>
        <p:spPr>
          <a:xfrm>
            <a:off x="4320350" y="322163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45%</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10%</a:t>
            </a:r>
            <a:endParaRPr sz="2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8"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220" name="Google Shape;220;p28"/>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1" name="Google Shape;221;p28"/>
          <p:cNvSpPr txBox="1"/>
          <p:nvPr/>
        </p:nvSpPr>
        <p:spPr>
          <a:xfrm>
            <a:off x="919900" y="102640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latin typeface="Roboto"/>
                <a:ea typeface="Roboto"/>
                <a:cs typeface="Roboto"/>
                <a:sym typeface="Roboto"/>
              </a:rPr>
              <a:t>Cough for 3 days</a:t>
            </a:r>
            <a:endParaRPr sz="2200" b="1">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p:txBody>
      </p:sp>
      <p:pic>
        <p:nvPicPr>
          <p:cNvPr id="222" name="Google Shape;222;p28"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223" name="Google Shape;223;p28"/>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4" name="Google Shape;224;p28"/>
          <p:cNvSpPr txBox="1"/>
          <p:nvPr/>
        </p:nvSpPr>
        <p:spPr>
          <a:xfrm>
            <a:off x="5286350" y="850925"/>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How does cough relate to each diagnosis?</a:t>
            </a:r>
            <a:endParaRPr sz="2200">
              <a:latin typeface="Roboto"/>
              <a:ea typeface="Roboto"/>
              <a:cs typeface="Roboto"/>
              <a:sym typeface="Roboto"/>
            </a:endParaRPr>
          </a:p>
        </p:txBody>
      </p:sp>
      <p:sp>
        <p:nvSpPr>
          <p:cNvPr id="225" name="Google Shape;225;p28"/>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6" name="Google Shape;226;p28"/>
          <p:cNvSpPr txBox="1"/>
          <p:nvPr/>
        </p:nvSpPr>
        <p:spPr>
          <a:xfrm>
            <a:off x="4320350" y="322502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45%</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10%</a:t>
            </a:r>
            <a:endParaRPr sz="2200">
              <a:latin typeface="Roboto"/>
              <a:ea typeface="Roboto"/>
              <a:cs typeface="Roboto"/>
              <a:sym typeface="Roboto"/>
            </a:endParaRPr>
          </a:p>
        </p:txBody>
      </p:sp>
      <p:grpSp>
        <p:nvGrpSpPr>
          <p:cNvPr id="227" name="Google Shape;227;p28"/>
          <p:cNvGrpSpPr/>
          <p:nvPr/>
        </p:nvGrpSpPr>
        <p:grpSpPr>
          <a:xfrm>
            <a:off x="4103250" y="3225025"/>
            <a:ext cx="2909505" cy="849600"/>
            <a:chOff x="4103250" y="2542637"/>
            <a:chExt cx="2909505" cy="849600"/>
          </a:xfrm>
        </p:grpSpPr>
        <p:sp>
          <p:nvSpPr>
            <p:cNvPr id="228" name="Google Shape;228;p28"/>
            <p:cNvSpPr txBox="1"/>
            <p:nvPr/>
          </p:nvSpPr>
          <p:spPr>
            <a:xfrm>
              <a:off x="4322355" y="2542637"/>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60%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25%</a:t>
              </a:r>
              <a:endParaRPr sz="2200">
                <a:latin typeface="Roboto"/>
                <a:ea typeface="Roboto"/>
                <a:cs typeface="Roboto"/>
                <a:sym typeface="Roboto"/>
              </a:endParaRPr>
            </a:p>
          </p:txBody>
        </p:sp>
        <p:cxnSp>
          <p:nvCxnSpPr>
            <p:cNvPr id="229" name="Google Shape;229;p28"/>
            <p:cNvCxnSpPr/>
            <p:nvPr/>
          </p:nvCxnSpPr>
          <p:spPr>
            <a:xfrm rot="10800000">
              <a:off x="4103250" y="2552640"/>
              <a:ext cx="0" cy="351000"/>
            </a:xfrm>
            <a:prstGeom prst="straightConnector1">
              <a:avLst/>
            </a:prstGeom>
            <a:noFill/>
            <a:ln w="28575" cap="flat" cmpd="sng">
              <a:solidFill>
                <a:srgbClr val="000000"/>
              </a:solidFill>
              <a:prstDash val="solid"/>
              <a:round/>
              <a:headEnd type="none" w="med" len="med"/>
              <a:tailEnd type="triangle" w="med" len="med"/>
            </a:ln>
          </p:spPr>
        </p:cxnSp>
        <p:cxnSp>
          <p:nvCxnSpPr>
            <p:cNvPr id="230" name="Google Shape;230;p28"/>
            <p:cNvCxnSpPr/>
            <p:nvPr/>
          </p:nvCxnSpPr>
          <p:spPr>
            <a:xfrm rot="10800000">
              <a:off x="4103250" y="2996304"/>
              <a:ext cx="0" cy="351000"/>
            </a:xfrm>
            <a:prstGeom prst="straightConnector1">
              <a:avLst/>
            </a:prstGeom>
            <a:noFill/>
            <a:ln w="28575" cap="flat" cmpd="sng">
              <a:solidFill>
                <a:srgbClr val="0000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9"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236" name="Google Shape;236;p29"/>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7" name="Google Shape;237;p29"/>
          <p:cNvSpPr txBox="1"/>
          <p:nvPr/>
        </p:nvSpPr>
        <p:spPr>
          <a:xfrm>
            <a:off x="832170" y="1026400"/>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b="1">
                <a:latin typeface="Roboto"/>
                <a:ea typeface="Roboto"/>
                <a:cs typeface="Roboto"/>
                <a:sym typeface="Roboto"/>
              </a:rPr>
              <a:t>This morning: fever</a:t>
            </a:r>
            <a:endParaRPr sz="2200" b="1">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p:txBody>
      </p:sp>
      <p:pic>
        <p:nvPicPr>
          <p:cNvPr id="238" name="Google Shape;238;p29"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239" name="Google Shape;239;p29"/>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29"/>
          <p:cNvSpPr txBox="1"/>
          <p:nvPr/>
        </p:nvSpPr>
        <p:spPr>
          <a:xfrm>
            <a:off x="5286350" y="850925"/>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What is the patient’s temperature?</a:t>
            </a:r>
            <a:endParaRPr sz="2200">
              <a:latin typeface="Roboto"/>
              <a:ea typeface="Roboto"/>
              <a:cs typeface="Roboto"/>
              <a:sym typeface="Roboto"/>
            </a:endParaRPr>
          </a:p>
        </p:txBody>
      </p:sp>
      <p:sp>
        <p:nvSpPr>
          <p:cNvPr id="241" name="Google Shape;241;p29"/>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2" name="Google Shape;242;p29"/>
          <p:cNvSpPr txBox="1"/>
          <p:nvPr/>
        </p:nvSpPr>
        <p:spPr>
          <a:xfrm>
            <a:off x="4320350" y="322502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60%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25%</a:t>
            </a:r>
            <a:endParaRPr sz="2200">
              <a:latin typeface="Roboto"/>
              <a:ea typeface="Roboto"/>
              <a:cs typeface="Roboto"/>
              <a:sym typeface="Roboto"/>
            </a:endParaRPr>
          </a:p>
        </p:txBody>
      </p:sp>
      <p:pic>
        <p:nvPicPr>
          <p:cNvPr id="243" name="Google Shape;243;p29" title="fever (1).png"/>
          <p:cNvPicPr preferRelativeResize="0"/>
          <p:nvPr/>
        </p:nvPicPr>
        <p:blipFill>
          <a:blip r:embed="rId5">
            <a:alphaModFix/>
          </a:blip>
          <a:stretch>
            <a:fillRect/>
          </a:stretch>
        </p:blipFill>
        <p:spPr>
          <a:xfrm>
            <a:off x="3843913" y="1240775"/>
            <a:ext cx="849600" cy="849600"/>
          </a:xfrm>
          <a:prstGeom prst="rect">
            <a:avLst/>
          </a:prstGeom>
          <a:noFill/>
          <a:ln>
            <a:noFill/>
          </a:ln>
        </p:spPr>
      </p:pic>
      <p:grpSp>
        <p:nvGrpSpPr>
          <p:cNvPr id="244" name="Google Shape;244;p29"/>
          <p:cNvGrpSpPr/>
          <p:nvPr/>
        </p:nvGrpSpPr>
        <p:grpSpPr>
          <a:xfrm>
            <a:off x="3954859" y="3233575"/>
            <a:ext cx="3055891" cy="849600"/>
            <a:chOff x="3954859" y="3233575"/>
            <a:chExt cx="3055891" cy="849600"/>
          </a:xfrm>
        </p:grpSpPr>
        <p:sp>
          <p:nvSpPr>
            <p:cNvPr id="245" name="Google Shape;245;p29"/>
            <p:cNvSpPr txBox="1"/>
            <p:nvPr/>
          </p:nvSpPr>
          <p:spPr>
            <a:xfrm>
              <a:off x="4320350" y="323357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65%</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50%</a:t>
              </a:r>
              <a:endParaRPr sz="2200">
                <a:latin typeface="Roboto"/>
                <a:ea typeface="Roboto"/>
                <a:cs typeface="Roboto"/>
                <a:sym typeface="Roboto"/>
              </a:endParaRPr>
            </a:p>
          </p:txBody>
        </p:sp>
        <p:grpSp>
          <p:nvGrpSpPr>
            <p:cNvPr id="246" name="Google Shape;246;p29"/>
            <p:cNvGrpSpPr/>
            <p:nvPr/>
          </p:nvGrpSpPr>
          <p:grpSpPr>
            <a:xfrm>
              <a:off x="3954859" y="3263461"/>
              <a:ext cx="148391" cy="794664"/>
              <a:chOff x="3954859" y="3263461"/>
              <a:chExt cx="148391" cy="794664"/>
            </a:xfrm>
          </p:grpSpPr>
          <p:grpSp>
            <p:nvGrpSpPr>
              <p:cNvPr id="247" name="Google Shape;247;p29"/>
              <p:cNvGrpSpPr/>
              <p:nvPr/>
            </p:nvGrpSpPr>
            <p:grpSpPr>
              <a:xfrm>
                <a:off x="4103250" y="3263461"/>
                <a:ext cx="0" cy="794664"/>
                <a:chOff x="4103250" y="3263461"/>
                <a:chExt cx="0" cy="794664"/>
              </a:xfrm>
            </p:grpSpPr>
            <p:cxnSp>
              <p:nvCxnSpPr>
                <p:cNvPr id="248" name="Google Shape;248;p29"/>
                <p:cNvCxnSpPr/>
                <p:nvPr/>
              </p:nvCxnSpPr>
              <p:spPr>
                <a:xfrm rot="10800000">
                  <a:off x="4103250" y="3263461"/>
                  <a:ext cx="0" cy="351000"/>
                </a:xfrm>
                <a:prstGeom prst="straightConnector1">
                  <a:avLst/>
                </a:prstGeom>
                <a:noFill/>
                <a:ln w="28575" cap="flat" cmpd="sng">
                  <a:solidFill>
                    <a:srgbClr val="000000"/>
                  </a:solidFill>
                  <a:prstDash val="solid"/>
                  <a:round/>
                  <a:headEnd type="none" w="med" len="med"/>
                  <a:tailEnd type="triangle" w="med" len="med"/>
                </a:ln>
              </p:spPr>
            </p:cxnSp>
            <p:cxnSp>
              <p:nvCxnSpPr>
                <p:cNvPr id="249" name="Google Shape;249;p29"/>
                <p:cNvCxnSpPr/>
                <p:nvPr/>
              </p:nvCxnSpPr>
              <p:spPr>
                <a:xfrm rot="10800000">
                  <a:off x="4103250" y="3707125"/>
                  <a:ext cx="0" cy="351000"/>
                </a:xfrm>
                <a:prstGeom prst="straightConnector1">
                  <a:avLst/>
                </a:prstGeom>
                <a:noFill/>
                <a:ln w="28575" cap="flat" cmpd="sng">
                  <a:solidFill>
                    <a:srgbClr val="000000"/>
                  </a:solidFill>
                  <a:prstDash val="solid"/>
                  <a:round/>
                  <a:headEnd type="none" w="med" len="med"/>
                  <a:tailEnd type="triangle" w="med" len="med"/>
                </a:ln>
              </p:spPr>
            </p:cxnSp>
          </p:grpSp>
          <p:cxnSp>
            <p:nvCxnSpPr>
              <p:cNvPr id="250" name="Google Shape;250;p29"/>
              <p:cNvCxnSpPr/>
              <p:nvPr/>
            </p:nvCxnSpPr>
            <p:spPr>
              <a:xfrm rot="10800000">
                <a:off x="3954859" y="3707125"/>
                <a:ext cx="0" cy="351000"/>
              </a:xfrm>
              <a:prstGeom prst="straightConnector1">
                <a:avLst/>
              </a:prstGeom>
              <a:noFill/>
              <a:ln w="28575" cap="flat" cmpd="sng">
                <a:solidFill>
                  <a:srgbClr val="000000"/>
                </a:solidFill>
                <a:prstDash val="solid"/>
                <a:round/>
                <a:headEnd type="none" w="med" len="me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0"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256" name="Google Shape;256;p30"/>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7" name="Google Shape;257;p30"/>
          <p:cNvSpPr txBox="1"/>
          <p:nvPr/>
        </p:nvSpPr>
        <p:spPr>
          <a:xfrm>
            <a:off x="832170" y="1026400"/>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b="1">
                <a:latin typeface="Roboto"/>
                <a:ea typeface="Roboto"/>
                <a:cs typeface="Roboto"/>
                <a:sym typeface="Roboto"/>
              </a:rPr>
              <a:t>No runny nose</a:t>
            </a:r>
            <a:endParaRPr sz="2200" b="1">
              <a:latin typeface="Roboto"/>
              <a:ea typeface="Roboto"/>
              <a:cs typeface="Roboto"/>
              <a:sym typeface="Roboto"/>
            </a:endParaRPr>
          </a:p>
        </p:txBody>
      </p:sp>
      <p:pic>
        <p:nvPicPr>
          <p:cNvPr id="258" name="Google Shape;258;p30"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259" name="Google Shape;259;p30"/>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30"/>
          <p:cNvSpPr txBox="1"/>
          <p:nvPr/>
        </p:nvSpPr>
        <p:spPr>
          <a:xfrm>
            <a:off x="5336500" y="61655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How does absence of a runny nose relate to each diagnosis?</a:t>
            </a:r>
            <a:endParaRPr sz="2200">
              <a:latin typeface="Roboto"/>
              <a:ea typeface="Roboto"/>
              <a:cs typeface="Roboto"/>
              <a:sym typeface="Roboto"/>
            </a:endParaRPr>
          </a:p>
        </p:txBody>
      </p:sp>
      <p:sp>
        <p:nvSpPr>
          <p:cNvPr id="261" name="Google Shape;261;p30"/>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30"/>
          <p:cNvSpPr txBox="1"/>
          <p:nvPr/>
        </p:nvSpPr>
        <p:spPr>
          <a:xfrm>
            <a:off x="4320350" y="322502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65%</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50%</a:t>
            </a:r>
            <a:endParaRPr sz="2200">
              <a:latin typeface="Roboto"/>
              <a:ea typeface="Roboto"/>
              <a:cs typeface="Roboto"/>
              <a:sym typeface="Roboto"/>
            </a:endParaRPr>
          </a:p>
        </p:txBody>
      </p:sp>
      <p:grpSp>
        <p:nvGrpSpPr>
          <p:cNvPr id="263" name="Google Shape;263;p30"/>
          <p:cNvGrpSpPr/>
          <p:nvPr/>
        </p:nvGrpSpPr>
        <p:grpSpPr>
          <a:xfrm>
            <a:off x="4115783" y="3222574"/>
            <a:ext cx="2894955" cy="851610"/>
            <a:chOff x="4115783" y="2867163"/>
            <a:chExt cx="2894955" cy="851610"/>
          </a:xfrm>
        </p:grpSpPr>
        <p:sp>
          <p:nvSpPr>
            <p:cNvPr id="264" name="Google Shape;264;p30"/>
            <p:cNvSpPr txBox="1"/>
            <p:nvPr/>
          </p:nvSpPr>
          <p:spPr>
            <a:xfrm>
              <a:off x="4320338" y="2869174"/>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50%</a:t>
              </a:r>
              <a:endParaRPr sz="2200">
                <a:latin typeface="Roboto"/>
                <a:ea typeface="Roboto"/>
                <a:cs typeface="Roboto"/>
                <a:sym typeface="Roboto"/>
              </a:endParaRPr>
            </a:p>
          </p:txBody>
        </p:sp>
        <p:cxnSp>
          <p:nvCxnSpPr>
            <p:cNvPr id="265" name="Google Shape;265;p30"/>
            <p:cNvCxnSpPr/>
            <p:nvPr/>
          </p:nvCxnSpPr>
          <p:spPr>
            <a:xfrm>
              <a:off x="4115783" y="2867163"/>
              <a:ext cx="0" cy="486300"/>
            </a:xfrm>
            <a:prstGeom prst="straightConnector1">
              <a:avLst/>
            </a:prstGeom>
            <a:noFill/>
            <a:ln w="28575" cap="flat" cmpd="sng">
              <a:solidFill>
                <a:srgbClr val="000000"/>
              </a:solidFill>
              <a:prstDash val="solid"/>
              <a:round/>
              <a:headEnd type="none" w="med" len="med"/>
              <a:tailEnd type="triangle" w="med" len="med"/>
            </a:ln>
          </p:spPr>
        </p:cxnSp>
      </p:grpSp>
      <p:grpSp>
        <p:nvGrpSpPr>
          <p:cNvPr id="266" name="Google Shape;266;p30"/>
          <p:cNvGrpSpPr/>
          <p:nvPr/>
        </p:nvGrpSpPr>
        <p:grpSpPr>
          <a:xfrm>
            <a:off x="4259800" y="4155396"/>
            <a:ext cx="3549425" cy="775837"/>
            <a:chOff x="4259800" y="4280725"/>
            <a:chExt cx="3549425" cy="775837"/>
          </a:xfrm>
        </p:grpSpPr>
        <p:sp>
          <p:nvSpPr>
            <p:cNvPr id="267" name="Google Shape;267;p30"/>
            <p:cNvSpPr txBox="1"/>
            <p:nvPr/>
          </p:nvSpPr>
          <p:spPr>
            <a:xfrm>
              <a:off x="4736025" y="4280725"/>
              <a:ext cx="3073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Action threshold pneumonia: 60% </a:t>
              </a:r>
              <a:endParaRPr sz="2200">
                <a:latin typeface="Roboto"/>
                <a:ea typeface="Roboto"/>
                <a:cs typeface="Roboto"/>
                <a:sym typeface="Roboto"/>
              </a:endParaRPr>
            </a:p>
          </p:txBody>
        </p:sp>
        <p:sp>
          <p:nvSpPr>
            <p:cNvPr id="268" name="Google Shape;268;p30"/>
            <p:cNvSpPr/>
            <p:nvPr/>
          </p:nvSpPr>
          <p:spPr>
            <a:xfrm>
              <a:off x="4259800" y="4351700"/>
              <a:ext cx="476226" cy="704862"/>
            </a:xfrm>
            <a:prstGeom prst="lightningBol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1"/>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is an action threshold?</a:t>
            </a:r>
            <a:endParaRPr/>
          </a:p>
        </p:txBody>
      </p:sp>
      <p:sp>
        <p:nvSpPr>
          <p:cNvPr id="274" name="Google Shape;274;p31"/>
          <p:cNvSpPr txBox="1"/>
          <p:nvPr/>
        </p:nvSpPr>
        <p:spPr>
          <a:xfrm>
            <a:off x="357725" y="783375"/>
            <a:ext cx="8247000" cy="40425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rgbClr val="000000"/>
              </a:buClr>
              <a:buSzPts val="2200"/>
              <a:buFont typeface="Roboto"/>
              <a:buChar char="▸"/>
            </a:pPr>
            <a:r>
              <a:rPr lang="en-GB" sz="2200">
                <a:latin typeface="Roboto"/>
                <a:ea typeface="Roboto"/>
                <a:cs typeface="Roboto"/>
                <a:sym typeface="Roboto"/>
              </a:rPr>
              <a:t>Decides how </a:t>
            </a:r>
            <a:r>
              <a:rPr lang="en-GB" sz="2200" b="1">
                <a:latin typeface="Roboto"/>
                <a:ea typeface="Roboto"/>
                <a:cs typeface="Roboto"/>
                <a:sym typeface="Roboto"/>
              </a:rPr>
              <a:t>certain </a:t>
            </a:r>
            <a:r>
              <a:rPr lang="en-GB" sz="2200">
                <a:latin typeface="Roboto"/>
                <a:ea typeface="Roboto"/>
                <a:cs typeface="Roboto"/>
                <a:sym typeface="Roboto"/>
              </a:rPr>
              <a:t>doctors must be of a diagnosis before they decide to </a:t>
            </a:r>
            <a:r>
              <a:rPr lang="en-GB" sz="2200" b="1">
                <a:latin typeface="Roboto"/>
                <a:ea typeface="Roboto"/>
                <a:cs typeface="Roboto"/>
                <a:sym typeface="Roboto"/>
              </a:rPr>
              <a:t>take action</a:t>
            </a:r>
            <a:endParaRPr sz="2200" b="1">
              <a:latin typeface="Roboto"/>
              <a:ea typeface="Roboto"/>
              <a:cs typeface="Roboto"/>
              <a:sym typeface="Roboto"/>
            </a:endParaRPr>
          </a:p>
          <a:p>
            <a:pPr marL="914400" lvl="1" indent="-349250" algn="l" rtl="0">
              <a:spcBef>
                <a:spcPts val="600"/>
              </a:spcBef>
              <a:spcAft>
                <a:spcPts val="0"/>
              </a:spcAft>
              <a:buClr>
                <a:srgbClr val="6FA8DC"/>
              </a:buClr>
              <a:buSzPts val="1900"/>
              <a:buFont typeface="Roboto"/>
              <a:buChar char="▹"/>
            </a:pPr>
            <a:r>
              <a:rPr lang="en-GB" sz="1900">
                <a:latin typeface="Roboto"/>
                <a:ea typeface="Roboto"/>
                <a:cs typeface="Roboto"/>
                <a:sym typeface="Roboto"/>
              </a:rPr>
              <a:t>Prescribe antibiotics</a:t>
            </a:r>
            <a:endParaRPr sz="1900">
              <a:latin typeface="Roboto"/>
              <a:ea typeface="Roboto"/>
              <a:cs typeface="Roboto"/>
              <a:sym typeface="Roboto"/>
            </a:endParaRPr>
          </a:p>
          <a:p>
            <a:pPr marL="914400" lvl="1" indent="-349250" algn="l" rtl="0">
              <a:spcBef>
                <a:spcPts val="600"/>
              </a:spcBef>
              <a:spcAft>
                <a:spcPts val="0"/>
              </a:spcAft>
              <a:buClr>
                <a:srgbClr val="6FA8DC"/>
              </a:buClr>
              <a:buSzPts val="1900"/>
              <a:buFont typeface="Roboto"/>
              <a:buChar char="▹"/>
            </a:pPr>
            <a:r>
              <a:rPr lang="en-GB" sz="1900">
                <a:latin typeface="Roboto"/>
                <a:ea typeface="Roboto"/>
                <a:cs typeface="Roboto"/>
                <a:sym typeface="Roboto"/>
              </a:rPr>
              <a:t>Refer to specialist</a:t>
            </a:r>
            <a:endParaRPr sz="1900">
              <a:latin typeface="Roboto"/>
              <a:ea typeface="Roboto"/>
              <a:cs typeface="Roboto"/>
              <a:sym typeface="Roboto"/>
            </a:endParaRPr>
          </a:p>
          <a:p>
            <a:pPr marL="914400" lvl="1" indent="-349250" algn="l" rtl="0">
              <a:spcBef>
                <a:spcPts val="600"/>
              </a:spcBef>
              <a:spcAft>
                <a:spcPts val="0"/>
              </a:spcAft>
              <a:buClr>
                <a:srgbClr val="6FA8DC"/>
              </a:buClr>
              <a:buSzPts val="1900"/>
              <a:buFont typeface="Roboto"/>
              <a:buChar char="▹"/>
            </a:pPr>
            <a:r>
              <a:rPr lang="en-GB" sz="1900">
                <a:latin typeface="Roboto"/>
                <a:ea typeface="Roboto"/>
                <a:cs typeface="Roboto"/>
                <a:sym typeface="Roboto"/>
              </a:rPr>
              <a:t>Perform expensive testing</a:t>
            </a:r>
            <a:endParaRPr sz="1900">
              <a:latin typeface="Roboto"/>
              <a:ea typeface="Roboto"/>
              <a:cs typeface="Roboto"/>
              <a:sym typeface="Roboto"/>
            </a:endParaRPr>
          </a:p>
          <a:p>
            <a:pPr marL="457200" lvl="0" indent="-368300" algn="l" rtl="0">
              <a:spcBef>
                <a:spcPts val="600"/>
              </a:spcBef>
              <a:spcAft>
                <a:spcPts val="0"/>
              </a:spcAft>
              <a:buClr>
                <a:srgbClr val="000000"/>
              </a:buClr>
              <a:buSzPts val="2200"/>
              <a:buFont typeface="Roboto"/>
              <a:buChar char="▸"/>
            </a:pPr>
            <a:r>
              <a:rPr lang="en-GB" sz="2200">
                <a:latin typeface="Roboto"/>
                <a:ea typeface="Roboto"/>
                <a:cs typeface="Roboto"/>
                <a:sym typeface="Roboto"/>
              </a:rPr>
              <a:t>Depends on many factors</a:t>
            </a:r>
            <a:endParaRPr sz="2200" b="1">
              <a:latin typeface="Roboto"/>
              <a:ea typeface="Roboto"/>
              <a:cs typeface="Roboto"/>
              <a:sym typeface="Roboto"/>
            </a:endParaRPr>
          </a:p>
          <a:p>
            <a:pPr marL="0" lvl="0" indent="0" algn="l" rtl="0">
              <a:spcBef>
                <a:spcPts val="600"/>
              </a:spcBef>
              <a:spcAft>
                <a:spcPts val="0"/>
              </a:spcAft>
              <a:buNone/>
            </a:pPr>
            <a:endParaRPr sz="1900">
              <a:latin typeface="Roboto"/>
              <a:ea typeface="Roboto"/>
              <a:cs typeface="Roboto"/>
              <a:sym typeface="Roboto"/>
            </a:endParaRPr>
          </a:p>
        </p:txBody>
      </p:sp>
      <p:grpSp>
        <p:nvGrpSpPr>
          <p:cNvPr id="275" name="Google Shape;275;p31"/>
          <p:cNvGrpSpPr/>
          <p:nvPr/>
        </p:nvGrpSpPr>
        <p:grpSpPr>
          <a:xfrm>
            <a:off x="500421" y="3295302"/>
            <a:ext cx="4676979" cy="1720200"/>
            <a:chOff x="500421" y="3295302"/>
            <a:chExt cx="4676979" cy="1720200"/>
          </a:xfrm>
        </p:grpSpPr>
        <p:pic>
          <p:nvPicPr>
            <p:cNvPr id="276" name="Google Shape;276;p31" title="medical-assistance (2).png"/>
            <p:cNvPicPr preferRelativeResize="0"/>
            <p:nvPr/>
          </p:nvPicPr>
          <p:blipFill>
            <a:blip r:embed="rId3">
              <a:alphaModFix/>
            </a:blip>
            <a:stretch>
              <a:fillRect/>
            </a:stretch>
          </p:blipFill>
          <p:spPr>
            <a:xfrm>
              <a:off x="500421" y="3340806"/>
              <a:ext cx="1117400" cy="1117400"/>
            </a:xfrm>
            <a:prstGeom prst="rect">
              <a:avLst/>
            </a:prstGeom>
            <a:noFill/>
            <a:ln>
              <a:noFill/>
            </a:ln>
          </p:spPr>
        </p:pic>
        <p:sp>
          <p:nvSpPr>
            <p:cNvPr id="277" name="Google Shape;277;p31"/>
            <p:cNvSpPr txBox="1"/>
            <p:nvPr/>
          </p:nvSpPr>
          <p:spPr>
            <a:xfrm>
              <a:off x="1708800" y="3295302"/>
              <a:ext cx="3468600" cy="1720200"/>
            </a:xfrm>
            <a:prstGeom prst="rect">
              <a:avLst/>
            </a:prstGeom>
            <a:noFill/>
            <a:ln>
              <a:noFill/>
            </a:ln>
          </p:spPr>
          <p:txBody>
            <a:bodyPr spcFirstLastPara="1" wrap="square" lIns="91425" tIns="91425" rIns="91425" bIns="91425" anchor="t" anchorCtr="0">
              <a:noAutofit/>
            </a:bodyPr>
            <a:lstStyle/>
            <a:p>
              <a:pPr marL="457200" lvl="0" indent="-349250" algn="l" rtl="0">
                <a:spcBef>
                  <a:spcPts val="600"/>
                </a:spcBef>
                <a:spcAft>
                  <a:spcPts val="0"/>
                </a:spcAft>
                <a:buClr>
                  <a:schemeClr val="accent1"/>
                </a:buClr>
                <a:buSzPts val="1900"/>
                <a:buFont typeface="Roboto"/>
                <a:buChar char="▸"/>
              </a:pPr>
              <a:r>
                <a:rPr lang="en-GB" sz="1900">
                  <a:latin typeface="Roboto"/>
                  <a:ea typeface="Roboto"/>
                  <a:cs typeface="Roboto"/>
                  <a:sym typeface="Roboto"/>
                </a:rPr>
                <a:t>Prior experience</a:t>
              </a:r>
              <a:endParaRPr sz="1900">
                <a:latin typeface="Roboto"/>
                <a:ea typeface="Roboto"/>
                <a:cs typeface="Roboto"/>
                <a:sym typeface="Roboto"/>
              </a:endParaRPr>
            </a:p>
            <a:p>
              <a:pPr marL="457200" lvl="0" indent="-349250" algn="l" rtl="0">
                <a:spcBef>
                  <a:spcPts val="600"/>
                </a:spcBef>
                <a:spcAft>
                  <a:spcPts val="0"/>
                </a:spcAft>
                <a:buClr>
                  <a:schemeClr val="accent1"/>
                </a:buClr>
                <a:buSzPts val="1900"/>
                <a:buFont typeface="Roboto"/>
                <a:buChar char="▸"/>
              </a:pPr>
              <a:r>
                <a:rPr lang="en-GB" sz="1900">
                  <a:latin typeface="Roboto"/>
                  <a:ea typeface="Roboto"/>
                  <a:cs typeface="Roboto"/>
                  <a:sym typeface="Roboto"/>
                </a:rPr>
                <a:t>Caution of overtreatment</a:t>
              </a:r>
              <a:endParaRPr sz="1900">
                <a:latin typeface="Roboto"/>
                <a:ea typeface="Roboto"/>
                <a:cs typeface="Roboto"/>
                <a:sym typeface="Roboto"/>
              </a:endParaRPr>
            </a:p>
            <a:p>
              <a:pPr marL="457200" lvl="0" indent="-349250" algn="l" rtl="0">
                <a:spcBef>
                  <a:spcPts val="600"/>
                </a:spcBef>
                <a:spcAft>
                  <a:spcPts val="0"/>
                </a:spcAft>
                <a:buClr>
                  <a:schemeClr val="accent1"/>
                </a:buClr>
                <a:buSzPts val="1900"/>
                <a:buFont typeface="Roboto"/>
                <a:buChar char="▸"/>
              </a:pPr>
              <a:r>
                <a:rPr lang="en-GB" sz="1900">
                  <a:latin typeface="Roboto"/>
                  <a:ea typeface="Roboto"/>
                  <a:cs typeface="Roboto"/>
                  <a:sym typeface="Roboto"/>
                </a:rPr>
                <a:t>Cost related to treatment</a:t>
              </a:r>
              <a:endParaRPr sz="2000">
                <a:solidFill>
                  <a:schemeClr val="dk1"/>
                </a:solidFill>
                <a:latin typeface="Roboto"/>
                <a:ea typeface="Roboto"/>
                <a:cs typeface="Roboto"/>
                <a:sym typeface="Roboto"/>
              </a:endParaRPr>
            </a:p>
          </p:txBody>
        </p:sp>
      </p:grpSp>
      <p:grpSp>
        <p:nvGrpSpPr>
          <p:cNvPr id="278" name="Google Shape;278;p31"/>
          <p:cNvGrpSpPr/>
          <p:nvPr/>
        </p:nvGrpSpPr>
        <p:grpSpPr>
          <a:xfrm>
            <a:off x="5177400" y="3295302"/>
            <a:ext cx="3472025" cy="1354837"/>
            <a:chOff x="5177400" y="3295302"/>
            <a:chExt cx="3472025" cy="1354837"/>
          </a:xfrm>
        </p:grpSpPr>
        <p:pic>
          <p:nvPicPr>
            <p:cNvPr id="279" name="Google Shape;279;p31" title="fever.png"/>
            <p:cNvPicPr preferRelativeResize="0"/>
            <p:nvPr/>
          </p:nvPicPr>
          <p:blipFill>
            <a:blip r:embed="rId4">
              <a:alphaModFix/>
            </a:blip>
            <a:stretch>
              <a:fillRect/>
            </a:stretch>
          </p:blipFill>
          <p:spPr>
            <a:xfrm>
              <a:off x="5177400" y="3340815"/>
              <a:ext cx="1309325" cy="1309325"/>
            </a:xfrm>
            <a:prstGeom prst="rect">
              <a:avLst/>
            </a:prstGeom>
            <a:noFill/>
            <a:ln>
              <a:noFill/>
            </a:ln>
          </p:spPr>
        </p:pic>
        <p:sp>
          <p:nvSpPr>
            <p:cNvPr id="280" name="Google Shape;280;p31"/>
            <p:cNvSpPr txBox="1"/>
            <p:nvPr/>
          </p:nvSpPr>
          <p:spPr>
            <a:xfrm>
              <a:off x="6486725" y="3295302"/>
              <a:ext cx="2162700" cy="1208400"/>
            </a:xfrm>
            <a:prstGeom prst="rect">
              <a:avLst/>
            </a:prstGeom>
            <a:noFill/>
            <a:ln>
              <a:noFill/>
            </a:ln>
          </p:spPr>
          <p:txBody>
            <a:bodyPr spcFirstLastPara="1" wrap="square" lIns="91425" tIns="91425" rIns="91425" bIns="91425" anchor="t" anchorCtr="0">
              <a:noAutofit/>
            </a:bodyPr>
            <a:lstStyle/>
            <a:p>
              <a:pPr marL="457200" lvl="0" indent="-349250" algn="l" rtl="0">
                <a:spcBef>
                  <a:spcPts val="600"/>
                </a:spcBef>
                <a:spcAft>
                  <a:spcPts val="0"/>
                </a:spcAft>
                <a:buClr>
                  <a:schemeClr val="accent1"/>
                </a:buClr>
                <a:buSzPts val="1900"/>
                <a:buFont typeface="Roboto"/>
                <a:buChar char="▸"/>
              </a:pPr>
              <a:r>
                <a:rPr lang="en-GB" sz="1900">
                  <a:latin typeface="Roboto"/>
                  <a:ea typeface="Roboto"/>
                  <a:cs typeface="Roboto"/>
                  <a:sym typeface="Roboto"/>
                </a:rPr>
                <a:t>Age</a:t>
              </a:r>
              <a:endParaRPr sz="1900">
                <a:latin typeface="Roboto"/>
                <a:ea typeface="Roboto"/>
                <a:cs typeface="Roboto"/>
                <a:sym typeface="Roboto"/>
              </a:endParaRPr>
            </a:p>
            <a:p>
              <a:pPr marL="457200" lvl="0" indent="-349250" algn="l" rtl="0">
                <a:spcBef>
                  <a:spcPts val="600"/>
                </a:spcBef>
                <a:spcAft>
                  <a:spcPts val="0"/>
                </a:spcAft>
                <a:buClr>
                  <a:schemeClr val="accent1"/>
                </a:buClr>
                <a:buSzPts val="1900"/>
                <a:buFont typeface="Roboto"/>
                <a:buChar char="▸"/>
              </a:pPr>
              <a:r>
                <a:rPr lang="en-GB" sz="1900">
                  <a:latin typeface="Roboto"/>
                  <a:ea typeface="Roboto"/>
                  <a:cs typeface="Roboto"/>
                  <a:sym typeface="Roboto"/>
                </a:rPr>
                <a:t>Comorbidity</a:t>
              </a:r>
              <a:endParaRPr sz="1900">
                <a:latin typeface="Roboto"/>
                <a:ea typeface="Roboto"/>
                <a:cs typeface="Roboto"/>
                <a:sym typeface="Roboto"/>
              </a:endParaRPr>
            </a:p>
            <a:p>
              <a:pPr marL="457200" lvl="0" indent="-349250" algn="l" rtl="0">
                <a:spcBef>
                  <a:spcPts val="600"/>
                </a:spcBef>
                <a:spcAft>
                  <a:spcPts val="0"/>
                </a:spcAft>
                <a:buClr>
                  <a:schemeClr val="accent1"/>
                </a:buClr>
                <a:buSzPts val="1900"/>
                <a:buFont typeface="Roboto"/>
                <a:buChar char="▸"/>
              </a:pPr>
              <a:r>
                <a:rPr lang="en-GB" sz="1900">
                  <a:latin typeface="Roboto"/>
                  <a:ea typeface="Roboto"/>
                  <a:cs typeface="Roboto"/>
                  <a:sym typeface="Roboto"/>
                </a:rPr>
                <a:t>Risk when misdiagnosed</a:t>
              </a:r>
              <a:endParaRPr sz="1900">
                <a:latin typeface="Roboto"/>
                <a:ea typeface="Roboto"/>
                <a:cs typeface="Roboto"/>
                <a:sym typeface="Roboto"/>
              </a:endParaRPr>
            </a:p>
            <a:p>
              <a:pPr marL="0" lvl="0" indent="0" algn="l" rtl="0">
                <a:spcBef>
                  <a:spcPts val="0"/>
                </a:spcBef>
                <a:spcAft>
                  <a:spcPts val="0"/>
                </a:spcAft>
                <a:buNone/>
              </a:pPr>
              <a:endParaRPr sz="2000">
                <a:solidFill>
                  <a:schemeClr val="dk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2"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286" name="Google Shape;286;p32"/>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7" name="Google Shape;287;p32"/>
          <p:cNvSpPr txBox="1"/>
          <p:nvPr/>
        </p:nvSpPr>
        <p:spPr>
          <a:xfrm>
            <a:off x="819695" y="775736"/>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p:txBody>
      </p:sp>
      <p:pic>
        <p:nvPicPr>
          <p:cNvPr id="288" name="Google Shape;288;p32"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289" name="Google Shape;289;p32"/>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32"/>
          <p:cNvSpPr txBox="1"/>
          <p:nvPr/>
        </p:nvSpPr>
        <p:spPr>
          <a:xfrm>
            <a:off x="5336500" y="83840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Does the patient have difficulty breathing?</a:t>
            </a:r>
            <a:endParaRPr sz="2200">
              <a:latin typeface="Roboto"/>
              <a:ea typeface="Roboto"/>
              <a:cs typeface="Roboto"/>
              <a:sym typeface="Roboto"/>
            </a:endParaRPr>
          </a:p>
        </p:txBody>
      </p:sp>
      <p:sp>
        <p:nvSpPr>
          <p:cNvPr id="291" name="Google Shape;291;p32"/>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2" name="Google Shape;292;p32"/>
          <p:cNvSpPr txBox="1"/>
          <p:nvPr/>
        </p:nvSpPr>
        <p:spPr>
          <a:xfrm>
            <a:off x="4320350" y="322502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50%</a:t>
            </a:r>
            <a:endParaRPr sz="2200">
              <a:latin typeface="Roboto"/>
              <a:ea typeface="Roboto"/>
              <a:cs typeface="Roboto"/>
              <a:sym typeface="Roboto"/>
            </a:endParaRPr>
          </a:p>
        </p:txBody>
      </p:sp>
      <p:grpSp>
        <p:nvGrpSpPr>
          <p:cNvPr id="293" name="Google Shape;293;p32"/>
          <p:cNvGrpSpPr/>
          <p:nvPr/>
        </p:nvGrpSpPr>
        <p:grpSpPr>
          <a:xfrm>
            <a:off x="4259800" y="4155396"/>
            <a:ext cx="3549425" cy="775837"/>
            <a:chOff x="4259800" y="4280725"/>
            <a:chExt cx="3549425" cy="775837"/>
          </a:xfrm>
        </p:grpSpPr>
        <p:sp>
          <p:nvSpPr>
            <p:cNvPr id="294" name="Google Shape;294;p32"/>
            <p:cNvSpPr txBox="1"/>
            <p:nvPr/>
          </p:nvSpPr>
          <p:spPr>
            <a:xfrm>
              <a:off x="4736025" y="4280725"/>
              <a:ext cx="3073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Action threshold pneumonia: 60% </a:t>
              </a:r>
              <a:endParaRPr sz="2200">
                <a:latin typeface="Roboto"/>
                <a:ea typeface="Roboto"/>
                <a:cs typeface="Roboto"/>
                <a:sym typeface="Roboto"/>
              </a:endParaRPr>
            </a:p>
          </p:txBody>
        </p:sp>
        <p:sp>
          <p:nvSpPr>
            <p:cNvPr id="295" name="Google Shape;295;p32"/>
            <p:cNvSpPr/>
            <p:nvPr/>
          </p:nvSpPr>
          <p:spPr>
            <a:xfrm>
              <a:off x="4259800" y="4351700"/>
              <a:ext cx="476226" cy="704862"/>
            </a:xfrm>
            <a:prstGeom prst="lightningBol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96" name="Google Shape;296;p32"/>
          <p:cNvSpPr txBox="1"/>
          <p:nvPr/>
        </p:nvSpPr>
        <p:spPr>
          <a:xfrm>
            <a:off x="821464" y="779209"/>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a:p>
            <a:pPr marL="0" lvl="0" indent="0" algn="ctr" rtl="0">
              <a:spcBef>
                <a:spcPts val="0"/>
              </a:spcBef>
              <a:spcAft>
                <a:spcPts val="0"/>
              </a:spcAft>
              <a:buNone/>
            </a:pPr>
            <a:r>
              <a:rPr lang="en-GB" sz="2200" b="1">
                <a:latin typeface="Roboto"/>
                <a:ea typeface="Roboto"/>
                <a:cs typeface="Roboto"/>
                <a:sym typeface="Roboto"/>
              </a:rPr>
              <a:t>Difficulty breathing</a:t>
            </a:r>
            <a:endParaRPr sz="2200" b="1">
              <a:latin typeface="Roboto"/>
              <a:ea typeface="Roboto"/>
              <a:cs typeface="Roboto"/>
              <a:sym typeface="Roboto"/>
            </a:endParaRPr>
          </a:p>
        </p:txBody>
      </p:sp>
      <p:grpSp>
        <p:nvGrpSpPr>
          <p:cNvPr id="297" name="Google Shape;297;p32"/>
          <p:cNvGrpSpPr/>
          <p:nvPr/>
        </p:nvGrpSpPr>
        <p:grpSpPr>
          <a:xfrm>
            <a:off x="4103250" y="3225039"/>
            <a:ext cx="2903508" cy="849600"/>
            <a:chOff x="4103250" y="3552017"/>
            <a:chExt cx="2903508" cy="849600"/>
          </a:xfrm>
        </p:grpSpPr>
        <p:sp>
          <p:nvSpPr>
            <p:cNvPr id="298" name="Google Shape;298;p32"/>
            <p:cNvSpPr txBox="1"/>
            <p:nvPr/>
          </p:nvSpPr>
          <p:spPr>
            <a:xfrm>
              <a:off x="4316358" y="3552017"/>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65%</a:t>
              </a:r>
              <a:endParaRPr sz="2200">
                <a:latin typeface="Roboto"/>
                <a:ea typeface="Roboto"/>
                <a:cs typeface="Roboto"/>
                <a:sym typeface="Roboto"/>
              </a:endParaRPr>
            </a:p>
          </p:txBody>
        </p:sp>
        <p:cxnSp>
          <p:nvCxnSpPr>
            <p:cNvPr id="299" name="Google Shape;299;p32"/>
            <p:cNvCxnSpPr/>
            <p:nvPr/>
          </p:nvCxnSpPr>
          <p:spPr>
            <a:xfrm rot="10800000">
              <a:off x="4103250" y="3953892"/>
              <a:ext cx="0" cy="351000"/>
            </a:xfrm>
            <a:prstGeom prst="straightConnector1">
              <a:avLst/>
            </a:prstGeom>
            <a:noFill/>
            <a:ln w="28575" cap="flat" cmpd="sng">
              <a:solidFill>
                <a:srgbClr val="0000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9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3"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305" name="Google Shape;305;p33"/>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6" name="Google Shape;306;p33"/>
          <p:cNvSpPr txBox="1"/>
          <p:nvPr/>
        </p:nvSpPr>
        <p:spPr>
          <a:xfrm>
            <a:off x="819695" y="775736"/>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Difficulty breathing</a:t>
            </a:r>
            <a:endParaRPr sz="2200">
              <a:latin typeface="Roboto"/>
              <a:ea typeface="Roboto"/>
              <a:cs typeface="Roboto"/>
              <a:sym typeface="Roboto"/>
            </a:endParaRPr>
          </a:p>
        </p:txBody>
      </p:sp>
      <p:pic>
        <p:nvPicPr>
          <p:cNvPr id="307" name="Google Shape;307;p33"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308" name="Google Shape;308;p33"/>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9" name="Google Shape;309;p33"/>
          <p:cNvSpPr txBox="1"/>
          <p:nvPr/>
        </p:nvSpPr>
        <p:spPr>
          <a:xfrm>
            <a:off x="5424229" y="637871"/>
            <a:ext cx="2510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The patient likely has pneumonia, so treat with antibiotics.</a:t>
            </a:r>
            <a:endParaRPr sz="2200">
              <a:latin typeface="Roboto"/>
              <a:ea typeface="Roboto"/>
              <a:cs typeface="Roboto"/>
              <a:sym typeface="Roboto"/>
            </a:endParaRPr>
          </a:p>
        </p:txBody>
      </p:sp>
      <p:sp>
        <p:nvSpPr>
          <p:cNvPr id="310" name="Google Shape;310;p33"/>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1" name="Google Shape;311;p33"/>
          <p:cNvSpPr txBox="1"/>
          <p:nvPr/>
        </p:nvSpPr>
        <p:spPr>
          <a:xfrm>
            <a:off x="4320350" y="322502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65%</a:t>
            </a:r>
            <a:endParaRPr sz="2200">
              <a:latin typeface="Roboto"/>
              <a:ea typeface="Roboto"/>
              <a:cs typeface="Roboto"/>
              <a:sym typeface="Roboto"/>
            </a:endParaRPr>
          </a:p>
        </p:txBody>
      </p:sp>
      <p:sp>
        <p:nvSpPr>
          <p:cNvPr id="312" name="Google Shape;312;p33"/>
          <p:cNvSpPr txBox="1"/>
          <p:nvPr/>
        </p:nvSpPr>
        <p:spPr>
          <a:xfrm>
            <a:off x="4736025" y="4155396"/>
            <a:ext cx="3073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Action threshold pneumonia: 60% </a:t>
            </a:r>
            <a:endParaRPr sz="2200">
              <a:latin typeface="Roboto"/>
              <a:ea typeface="Roboto"/>
              <a:cs typeface="Roboto"/>
              <a:sym typeface="Roboto"/>
            </a:endParaRPr>
          </a:p>
        </p:txBody>
      </p:sp>
      <p:sp>
        <p:nvSpPr>
          <p:cNvPr id="313" name="Google Shape;313;p33"/>
          <p:cNvSpPr/>
          <p:nvPr/>
        </p:nvSpPr>
        <p:spPr>
          <a:xfrm>
            <a:off x="4285066" y="4211073"/>
            <a:ext cx="476226" cy="704862"/>
          </a:xfrm>
          <a:prstGeom prst="lightningBol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4" name="Google Shape;314;p33"/>
          <p:cNvSpPr txBox="1"/>
          <p:nvPr/>
        </p:nvSpPr>
        <p:spPr>
          <a:xfrm>
            <a:off x="4320355" y="3227034"/>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b="1">
                <a:latin typeface="Roboto"/>
                <a:ea typeface="Roboto"/>
                <a:cs typeface="Roboto"/>
                <a:sym typeface="Roboto"/>
              </a:rPr>
              <a:t>Pneumonia: 65%</a:t>
            </a:r>
            <a:endParaRPr sz="2200"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can go wrong?</a:t>
            </a:r>
            <a:endParaRPr/>
          </a:p>
        </p:txBody>
      </p:sp>
      <p:sp>
        <p:nvSpPr>
          <p:cNvPr id="320" name="Google Shape;320;p34"/>
          <p:cNvSpPr txBox="1"/>
          <p:nvPr/>
        </p:nvSpPr>
        <p:spPr>
          <a:xfrm>
            <a:off x="122100" y="811800"/>
            <a:ext cx="8678400" cy="40425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rgbClr val="000000"/>
              </a:buClr>
              <a:buSzPts val="2200"/>
              <a:buFont typeface="Roboto"/>
              <a:buChar char="▸"/>
            </a:pPr>
            <a:r>
              <a:rPr lang="en-GB" sz="2200" b="1">
                <a:latin typeface="Roboto"/>
                <a:ea typeface="Roboto"/>
                <a:cs typeface="Roboto"/>
                <a:sym typeface="Roboto"/>
              </a:rPr>
              <a:t>Doctors can make mistakes</a:t>
            </a:r>
            <a:endParaRPr sz="2200" b="1">
              <a:latin typeface="Roboto"/>
              <a:ea typeface="Roboto"/>
              <a:cs typeface="Roboto"/>
              <a:sym typeface="Roboto"/>
            </a:endParaRPr>
          </a:p>
          <a:p>
            <a:pPr marL="914400" lvl="1" indent="-355600" algn="l" rtl="0">
              <a:spcBef>
                <a:spcPts val="600"/>
              </a:spcBef>
              <a:spcAft>
                <a:spcPts val="0"/>
              </a:spcAft>
              <a:buClr>
                <a:srgbClr val="517AA0"/>
              </a:buClr>
              <a:buSzPts val="2000"/>
              <a:buFont typeface="Roboto"/>
              <a:buChar char="▹"/>
            </a:pPr>
            <a:r>
              <a:rPr lang="en-GB" sz="2000">
                <a:latin typeface="Roboto"/>
                <a:ea typeface="Roboto"/>
                <a:cs typeface="Roboto"/>
                <a:sym typeface="Roboto"/>
              </a:rPr>
              <a:t>Do not consider all possible diagnoses</a:t>
            </a:r>
            <a:endParaRPr sz="2000">
              <a:latin typeface="Roboto"/>
              <a:ea typeface="Roboto"/>
              <a:cs typeface="Roboto"/>
              <a:sym typeface="Roboto"/>
            </a:endParaRPr>
          </a:p>
          <a:p>
            <a:pPr marL="914400" lvl="1" indent="-355600" algn="l" rtl="0">
              <a:spcBef>
                <a:spcPts val="600"/>
              </a:spcBef>
              <a:spcAft>
                <a:spcPts val="0"/>
              </a:spcAft>
              <a:buClr>
                <a:srgbClr val="517AA0"/>
              </a:buClr>
              <a:buSzPts val="2000"/>
              <a:buFont typeface="Roboto"/>
              <a:buChar char="▹"/>
            </a:pPr>
            <a:r>
              <a:rPr lang="en-GB" sz="2000">
                <a:latin typeface="Roboto"/>
                <a:ea typeface="Roboto"/>
                <a:cs typeface="Roboto"/>
                <a:sym typeface="Roboto"/>
              </a:rPr>
              <a:t>Incorrect estimation of prevalence</a:t>
            </a:r>
            <a:endParaRPr sz="2000">
              <a:latin typeface="Roboto"/>
              <a:ea typeface="Roboto"/>
              <a:cs typeface="Roboto"/>
              <a:sym typeface="Roboto"/>
            </a:endParaRPr>
          </a:p>
          <a:p>
            <a:pPr marL="914400" lvl="1" indent="-355600" algn="l" rtl="0">
              <a:spcBef>
                <a:spcPts val="600"/>
              </a:spcBef>
              <a:spcAft>
                <a:spcPts val="0"/>
              </a:spcAft>
              <a:buClr>
                <a:srgbClr val="517AA0"/>
              </a:buClr>
              <a:buSzPts val="2000"/>
              <a:buFont typeface="Roboto"/>
              <a:buChar char="▹"/>
            </a:pPr>
            <a:r>
              <a:rPr lang="en-GB" sz="2000">
                <a:latin typeface="Roboto"/>
                <a:ea typeface="Roboto"/>
                <a:cs typeface="Roboto"/>
                <a:sym typeface="Roboto"/>
              </a:rPr>
              <a:t>Misjudge how a symptom relates to a diagnosis</a:t>
            </a:r>
            <a:endParaRPr sz="2000">
              <a:latin typeface="Roboto"/>
              <a:ea typeface="Roboto"/>
              <a:cs typeface="Roboto"/>
              <a:sym typeface="Roboto"/>
            </a:endParaRPr>
          </a:p>
          <a:p>
            <a:pPr marL="914400" lvl="1" indent="-355600" algn="l" rtl="0">
              <a:spcBef>
                <a:spcPts val="600"/>
              </a:spcBef>
              <a:spcAft>
                <a:spcPts val="0"/>
              </a:spcAft>
              <a:buClr>
                <a:srgbClr val="517AA0"/>
              </a:buClr>
              <a:buSzPts val="2000"/>
              <a:buFont typeface="Roboto"/>
              <a:buChar char="▹"/>
            </a:pPr>
            <a:r>
              <a:rPr lang="en-GB" sz="2000">
                <a:latin typeface="Roboto"/>
                <a:ea typeface="Roboto"/>
                <a:cs typeface="Roboto"/>
                <a:sym typeface="Roboto"/>
              </a:rPr>
              <a:t>Forgets to ask about a crucial symptom</a:t>
            </a:r>
            <a:endParaRPr sz="2000">
              <a:latin typeface="Roboto"/>
              <a:ea typeface="Roboto"/>
              <a:cs typeface="Roboto"/>
              <a:sym typeface="Roboto"/>
            </a:endParaRPr>
          </a:p>
          <a:p>
            <a:pPr marL="914400" lvl="1" indent="-355600" algn="l" rtl="0">
              <a:spcBef>
                <a:spcPts val="600"/>
              </a:spcBef>
              <a:spcAft>
                <a:spcPts val="0"/>
              </a:spcAft>
              <a:buClr>
                <a:srgbClr val="517AA0"/>
              </a:buClr>
              <a:buSzPts val="2000"/>
              <a:buFont typeface="Roboto"/>
              <a:buChar char="▹"/>
            </a:pPr>
            <a:r>
              <a:rPr lang="en-GB" sz="2000">
                <a:latin typeface="Roboto"/>
                <a:ea typeface="Roboto"/>
                <a:cs typeface="Roboto"/>
                <a:sym typeface="Roboto"/>
              </a:rPr>
              <a:t>…</a:t>
            </a:r>
            <a:endParaRPr sz="2000">
              <a:latin typeface="Roboto"/>
              <a:ea typeface="Roboto"/>
              <a:cs typeface="Roboto"/>
              <a:sym typeface="Roboto"/>
            </a:endParaRPr>
          </a:p>
          <a:p>
            <a:pPr marL="457200" lvl="0" indent="-368300" algn="l" rtl="0">
              <a:spcBef>
                <a:spcPts val="600"/>
              </a:spcBef>
              <a:spcAft>
                <a:spcPts val="0"/>
              </a:spcAft>
              <a:buClr>
                <a:srgbClr val="000000"/>
              </a:buClr>
              <a:buSzPts val="2200"/>
              <a:buFont typeface="Roboto"/>
              <a:buChar char="▸"/>
            </a:pPr>
            <a:r>
              <a:rPr lang="en-GB" sz="2200">
                <a:latin typeface="Roboto"/>
                <a:ea typeface="Roboto"/>
                <a:cs typeface="Roboto"/>
                <a:sym typeface="Roboto"/>
              </a:rPr>
              <a:t>Can we build an AI that </a:t>
            </a:r>
            <a:r>
              <a:rPr lang="en-GB" sz="2200" b="1">
                <a:latin typeface="Roboto"/>
                <a:ea typeface="Roboto"/>
                <a:cs typeface="Roboto"/>
                <a:sym typeface="Roboto"/>
              </a:rPr>
              <a:t>supports </a:t>
            </a:r>
            <a:r>
              <a:rPr lang="en-GB" sz="2200">
                <a:latin typeface="Roboto"/>
                <a:ea typeface="Roboto"/>
                <a:cs typeface="Roboto"/>
                <a:sym typeface="Roboto"/>
              </a:rPr>
              <a:t>the clinical reasoning process of the doctor?</a:t>
            </a:r>
            <a:endParaRPr sz="2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pic>
        <p:nvPicPr>
          <p:cNvPr id="325" name="Google Shape;325;p35" title="medical-assistance (2).png"/>
          <p:cNvPicPr preferRelativeResize="0"/>
          <p:nvPr/>
        </p:nvPicPr>
        <p:blipFill>
          <a:blip r:embed="rId3">
            <a:alphaModFix/>
          </a:blip>
          <a:stretch>
            <a:fillRect/>
          </a:stretch>
        </p:blipFill>
        <p:spPr>
          <a:xfrm>
            <a:off x="3735313" y="3128250"/>
            <a:ext cx="1673375" cy="1673375"/>
          </a:xfrm>
          <a:prstGeom prst="rect">
            <a:avLst/>
          </a:prstGeom>
          <a:noFill/>
          <a:ln>
            <a:noFill/>
          </a:ln>
        </p:spPr>
      </p:pic>
      <p:pic>
        <p:nvPicPr>
          <p:cNvPr id="326" name="Google Shape;326;p35" title="robot (6).png"/>
          <p:cNvPicPr preferRelativeResize="0"/>
          <p:nvPr/>
        </p:nvPicPr>
        <p:blipFill>
          <a:blip r:embed="rId4">
            <a:alphaModFix/>
          </a:blip>
          <a:stretch>
            <a:fillRect/>
          </a:stretch>
        </p:blipFill>
        <p:spPr>
          <a:xfrm>
            <a:off x="3886362" y="683128"/>
            <a:ext cx="1371276" cy="1371250"/>
          </a:xfrm>
          <a:prstGeom prst="rect">
            <a:avLst/>
          </a:prstGeom>
          <a:noFill/>
          <a:ln>
            <a:noFill/>
          </a:ln>
        </p:spPr>
      </p:pic>
      <p:sp>
        <p:nvSpPr>
          <p:cNvPr id="327" name="Google Shape;327;p35"/>
          <p:cNvSpPr/>
          <p:nvPr/>
        </p:nvSpPr>
        <p:spPr>
          <a:xfrm rot="5400000">
            <a:off x="5228725" y="2499563"/>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35"/>
          <p:cNvSpPr/>
          <p:nvPr/>
        </p:nvSpPr>
        <p:spPr>
          <a:xfrm rot="-5400000">
            <a:off x="2112563" y="2399288"/>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9" name="Google Shape;329;p35"/>
          <p:cNvSpPr txBox="1"/>
          <p:nvPr/>
        </p:nvSpPr>
        <p:spPr>
          <a:xfrm>
            <a:off x="551430" y="214695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Patient has respiratory complaints</a:t>
            </a:r>
            <a:endParaRPr sz="2200" b="1">
              <a:latin typeface="Roboto"/>
              <a:ea typeface="Roboto"/>
              <a:cs typeface="Roboto"/>
              <a:sym typeface="Roboto"/>
            </a:endParaRPr>
          </a:p>
        </p:txBody>
      </p:sp>
      <p:grpSp>
        <p:nvGrpSpPr>
          <p:cNvPr id="330" name="Google Shape;330;p35"/>
          <p:cNvGrpSpPr/>
          <p:nvPr/>
        </p:nvGrpSpPr>
        <p:grpSpPr>
          <a:xfrm>
            <a:off x="5989537" y="266708"/>
            <a:ext cx="2750750" cy="957000"/>
            <a:chOff x="5851675" y="254175"/>
            <a:chExt cx="2750750" cy="957000"/>
          </a:xfrm>
        </p:grpSpPr>
        <p:sp>
          <p:nvSpPr>
            <p:cNvPr id="331" name="Google Shape;331;p35"/>
            <p:cNvSpPr/>
            <p:nvPr/>
          </p:nvSpPr>
          <p:spPr>
            <a:xfrm>
              <a:off x="5851675" y="25417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p35"/>
            <p:cNvSpPr txBox="1"/>
            <p:nvPr/>
          </p:nvSpPr>
          <p:spPr>
            <a:xfrm>
              <a:off x="5912025" y="30787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45%</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10%</a:t>
              </a:r>
              <a:endParaRPr sz="2200">
                <a:latin typeface="Roboto"/>
                <a:ea typeface="Roboto"/>
                <a:cs typeface="Roboto"/>
                <a:sym typeface="Roboto"/>
              </a:endParaRPr>
            </a:p>
          </p:txBody>
        </p:sp>
      </p:grpSp>
      <p:grpSp>
        <p:nvGrpSpPr>
          <p:cNvPr id="333" name="Google Shape;333;p35"/>
          <p:cNvGrpSpPr/>
          <p:nvPr/>
        </p:nvGrpSpPr>
        <p:grpSpPr>
          <a:xfrm>
            <a:off x="403725" y="142875"/>
            <a:ext cx="2825567" cy="1589700"/>
            <a:chOff x="403725" y="142875"/>
            <a:chExt cx="2825567" cy="1589700"/>
          </a:xfrm>
        </p:grpSpPr>
        <p:sp>
          <p:nvSpPr>
            <p:cNvPr id="334" name="Google Shape;334;p35"/>
            <p:cNvSpPr/>
            <p:nvPr/>
          </p:nvSpPr>
          <p:spPr>
            <a:xfrm>
              <a:off x="403725" y="142875"/>
              <a:ext cx="2750700" cy="1589700"/>
            </a:xfrm>
            <a:prstGeom prst="roundRect">
              <a:avLst>
                <a:gd name="adj" fmla="val 2029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5" name="Google Shape;335;p35"/>
            <p:cNvSpPr txBox="1"/>
            <p:nvPr/>
          </p:nvSpPr>
          <p:spPr>
            <a:xfrm>
              <a:off x="538892" y="153881"/>
              <a:ext cx="26904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Cough</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Fever</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Nasal symptoms</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Difficulty breathing</a:t>
              </a:r>
              <a:endParaRPr sz="2200">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39"/>
        <p:cNvGrpSpPr/>
        <p:nvPr/>
      </p:nvGrpSpPr>
      <p:grpSpPr>
        <a:xfrm>
          <a:off x="0" y="0"/>
          <a:ext cx="0" cy="0"/>
          <a:chOff x="0" y="0"/>
          <a:chExt cx="0" cy="0"/>
        </a:xfrm>
      </p:grpSpPr>
      <p:pic>
        <p:nvPicPr>
          <p:cNvPr id="340" name="Google Shape;340;p36" title="medical-assistance (2).png"/>
          <p:cNvPicPr preferRelativeResize="0"/>
          <p:nvPr/>
        </p:nvPicPr>
        <p:blipFill>
          <a:blip r:embed="rId3">
            <a:alphaModFix/>
          </a:blip>
          <a:stretch>
            <a:fillRect/>
          </a:stretch>
        </p:blipFill>
        <p:spPr>
          <a:xfrm>
            <a:off x="3735313" y="3128250"/>
            <a:ext cx="1673375" cy="1673375"/>
          </a:xfrm>
          <a:prstGeom prst="rect">
            <a:avLst/>
          </a:prstGeom>
          <a:noFill/>
          <a:ln>
            <a:noFill/>
          </a:ln>
        </p:spPr>
      </p:pic>
      <p:sp>
        <p:nvSpPr>
          <p:cNvPr id="341" name="Google Shape;341;p36"/>
          <p:cNvSpPr/>
          <p:nvPr/>
        </p:nvSpPr>
        <p:spPr>
          <a:xfrm rot="5400000">
            <a:off x="5228725" y="2499563"/>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2" name="Google Shape;342;p36"/>
          <p:cNvSpPr/>
          <p:nvPr/>
        </p:nvSpPr>
        <p:spPr>
          <a:xfrm rot="-5400000">
            <a:off x="2112563" y="2399288"/>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3" name="Google Shape;343;p36"/>
          <p:cNvSpPr txBox="1"/>
          <p:nvPr/>
        </p:nvSpPr>
        <p:spPr>
          <a:xfrm>
            <a:off x="554525" y="1954100"/>
            <a:ext cx="18027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Patient has a cough, high fever, and no nasal symptoms</a:t>
            </a:r>
            <a:endParaRPr sz="2200" b="1">
              <a:latin typeface="Roboto"/>
              <a:ea typeface="Roboto"/>
              <a:cs typeface="Roboto"/>
              <a:sym typeface="Roboto"/>
            </a:endParaRPr>
          </a:p>
        </p:txBody>
      </p:sp>
      <p:sp>
        <p:nvSpPr>
          <p:cNvPr id="344" name="Google Shape;344;p36"/>
          <p:cNvSpPr/>
          <p:nvPr/>
        </p:nvSpPr>
        <p:spPr>
          <a:xfrm>
            <a:off x="5982925" y="26367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5" name="Google Shape;345;p36"/>
          <p:cNvSpPr txBox="1"/>
          <p:nvPr/>
        </p:nvSpPr>
        <p:spPr>
          <a:xfrm>
            <a:off x="6043275" y="31737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45%</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10%</a:t>
            </a:r>
            <a:endParaRPr sz="2200">
              <a:latin typeface="Roboto"/>
              <a:ea typeface="Roboto"/>
              <a:cs typeface="Roboto"/>
              <a:sym typeface="Roboto"/>
            </a:endParaRPr>
          </a:p>
        </p:txBody>
      </p:sp>
      <p:grpSp>
        <p:nvGrpSpPr>
          <p:cNvPr id="346" name="Google Shape;346;p36"/>
          <p:cNvGrpSpPr/>
          <p:nvPr/>
        </p:nvGrpSpPr>
        <p:grpSpPr>
          <a:xfrm>
            <a:off x="5826175" y="263682"/>
            <a:ext cx="2907505" cy="903289"/>
            <a:chOff x="5826175" y="263682"/>
            <a:chExt cx="2907505" cy="903289"/>
          </a:xfrm>
        </p:grpSpPr>
        <p:grpSp>
          <p:nvGrpSpPr>
            <p:cNvPr id="347" name="Google Shape;347;p36"/>
            <p:cNvGrpSpPr/>
            <p:nvPr/>
          </p:nvGrpSpPr>
          <p:grpSpPr>
            <a:xfrm>
              <a:off x="5826175" y="317371"/>
              <a:ext cx="2907505" cy="849600"/>
              <a:chOff x="4103250" y="3225021"/>
              <a:chExt cx="2907505" cy="849600"/>
            </a:xfrm>
          </p:grpSpPr>
          <p:sp>
            <p:nvSpPr>
              <p:cNvPr id="348" name="Google Shape;348;p36"/>
              <p:cNvSpPr txBox="1"/>
              <p:nvPr/>
            </p:nvSpPr>
            <p:spPr>
              <a:xfrm>
                <a:off x="4320355" y="3225021"/>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60%</a:t>
                </a:r>
                <a:endParaRPr sz="2200">
                  <a:latin typeface="Roboto"/>
                  <a:ea typeface="Roboto"/>
                  <a:cs typeface="Roboto"/>
                  <a:sym typeface="Roboto"/>
                </a:endParaRPr>
              </a:p>
            </p:txBody>
          </p:sp>
          <p:cxnSp>
            <p:nvCxnSpPr>
              <p:cNvPr id="349" name="Google Shape;349;p36"/>
              <p:cNvCxnSpPr/>
              <p:nvPr/>
            </p:nvCxnSpPr>
            <p:spPr>
              <a:xfrm rot="10800000">
                <a:off x="4103250" y="3707125"/>
                <a:ext cx="0" cy="351000"/>
              </a:xfrm>
              <a:prstGeom prst="straightConnector1">
                <a:avLst/>
              </a:prstGeom>
              <a:noFill/>
              <a:ln w="28575" cap="flat" cmpd="sng">
                <a:solidFill>
                  <a:srgbClr val="000000"/>
                </a:solidFill>
                <a:prstDash val="solid"/>
                <a:round/>
                <a:headEnd type="none" w="med" len="med"/>
                <a:tailEnd type="triangle" w="med" len="med"/>
              </a:ln>
            </p:spPr>
          </p:cxnSp>
        </p:grpSp>
        <p:cxnSp>
          <p:nvCxnSpPr>
            <p:cNvPr id="350" name="Google Shape;350;p36"/>
            <p:cNvCxnSpPr/>
            <p:nvPr/>
          </p:nvCxnSpPr>
          <p:spPr>
            <a:xfrm>
              <a:off x="5827683" y="263682"/>
              <a:ext cx="0" cy="486300"/>
            </a:xfrm>
            <a:prstGeom prst="straightConnector1">
              <a:avLst/>
            </a:prstGeom>
            <a:noFill/>
            <a:ln w="28575" cap="flat" cmpd="sng">
              <a:solidFill>
                <a:srgbClr val="000000"/>
              </a:solidFill>
              <a:prstDash val="solid"/>
              <a:round/>
              <a:headEnd type="none" w="med" len="med"/>
              <a:tailEnd type="triangle" w="med" len="med"/>
            </a:ln>
          </p:spPr>
        </p:cxnSp>
      </p:grpSp>
      <p:sp>
        <p:nvSpPr>
          <p:cNvPr id="351" name="Google Shape;351;p36"/>
          <p:cNvSpPr/>
          <p:nvPr/>
        </p:nvSpPr>
        <p:spPr>
          <a:xfrm>
            <a:off x="403725" y="142875"/>
            <a:ext cx="2750700" cy="1589700"/>
          </a:xfrm>
          <a:prstGeom prst="roundRect">
            <a:avLst>
              <a:gd name="adj" fmla="val 2029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36"/>
          <p:cNvSpPr txBox="1"/>
          <p:nvPr/>
        </p:nvSpPr>
        <p:spPr>
          <a:xfrm>
            <a:off x="538892" y="153881"/>
            <a:ext cx="26904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Cough</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Fever</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Nasal symptoms</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Difficulty breathing</a:t>
            </a:r>
            <a:endParaRPr sz="2200">
              <a:latin typeface="Roboto"/>
              <a:ea typeface="Roboto"/>
              <a:cs typeface="Roboto"/>
              <a:sym typeface="Roboto"/>
            </a:endParaRPr>
          </a:p>
        </p:txBody>
      </p:sp>
      <p:sp>
        <p:nvSpPr>
          <p:cNvPr id="353" name="Google Shape;353;p36"/>
          <p:cNvSpPr txBox="1"/>
          <p:nvPr/>
        </p:nvSpPr>
        <p:spPr>
          <a:xfrm>
            <a:off x="538274" y="153887"/>
            <a:ext cx="26904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a:latin typeface="Roboto"/>
                <a:ea typeface="Roboto"/>
                <a:cs typeface="Roboto"/>
                <a:sym typeface="Roboto"/>
              </a:rPr>
              <a:t>Cough</a:t>
            </a:r>
            <a:endParaRPr sz="2200" b="1">
              <a:latin typeface="Roboto"/>
              <a:ea typeface="Roboto"/>
              <a:cs typeface="Roboto"/>
              <a:sym typeface="Roboto"/>
            </a:endParaRPr>
          </a:p>
          <a:p>
            <a:pPr marL="0" lvl="0" indent="0" algn="l" rtl="0">
              <a:spcBef>
                <a:spcPts val="0"/>
              </a:spcBef>
              <a:spcAft>
                <a:spcPts val="0"/>
              </a:spcAft>
              <a:buNone/>
            </a:pPr>
            <a:r>
              <a:rPr lang="en-GB" sz="2200" b="1">
                <a:latin typeface="Roboto"/>
                <a:ea typeface="Roboto"/>
                <a:cs typeface="Roboto"/>
                <a:sym typeface="Roboto"/>
              </a:rPr>
              <a:t>Fever</a:t>
            </a:r>
            <a:endParaRPr sz="2200" b="1">
              <a:latin typeface="Roboto"/>
              <a:ea typeface="Roboto"/>
              <a:cs typeface="Roboto"/>
              <a:sym typeface="Roboto"/>
            </a:endParaRPr>
          </a:p>
          <a:p>
            <a:pPr marL="0" lvl="0" indent="0" algn="l" rtl="0">
              <a:spcBef>
                <a:spcPts val="0"/>
              </a:spcBef>
              <a:spcAft>
                <a:spcPts val="0"/>
              </a:spcAft>
              <a:buNone/>
            </a:pPr>
            <a:r>
              <a:rPr lang="en-GB" sz="2200" b="1">
                <a:latin typeface="Roboto"/>
                <a:ea typeface="Roboto"/>
                <a:cs typeface="Roboto"/>
                <a:sym typeface="Roboto"/>
              </a:rPr>
              <a:t>Nasal symptoms</a:t>
            </a:r>
            <a:endParaRPr sz="2200" b="1">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Difficulty breathing</a:t>
            </a:r>
            <a:endParaRPr sz="2200">
              <a:latin typeface="Roboto"/>
              <a:ea typeface="Roboto"/>
              <a:cs typeface="Roboto"/>
              <a:sym typeface="Roboto"/>
            </a:endParaRPr>
          </a:p>
        </p:txBody>
      </p:sp>
      <p:pic>
        <p:nvPicPr>
          <p:cNvPr id="354" name="Google Shape;354;p36" title="robot (6).png"/>
          <p:cNvPicPr preferRelativeResize="0"/>
          <p:nvPr/>
        </p:nvPicPr>
        <p:blipFill>
          <a:blip r:embed="rId4">
            <a:alphaModFix/>
          </a:blip>
          <a:stretch>
            <a:fillRect/>
          </a:stretch>
        </p:blipFill>
        <p:spPr>
          <a:xfrm>
            <a:off x="3886362" y="683128"/>
            <a:ext cx="1371276" cy="137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4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514950" y="244225"/>
            <a:ext cx="8114100" cy="73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3100"/>
              <a:t>Artificial intelligence</a:t>
            </a:r>
            <a:r>
              <a:rPr lang="en-GB" sz="3100">
                <a:solidFill>
                  <a:schemeClr val="dk1"/>
                </a:solidFill>
              </a:rPr>
              <a:t> in healthcare</a:t>
            </a:r>
            <a:endParaRPr sz="3100">
              <a:solidFill>
                <a:schemeClr val="dk1"/>
              </a:solidFill>
            </a:endParaRPr>
          </a:p>
        </p:txBody>
      </p:sp>
      <p:sp>
        <p:nvSpPr>
          <p:cNvPr id="71" name="Google Shape;71;p14"/>
          <p:cNvSpPr txBox="1"/>
          <p:nvPr/>
        </p:nvSpPr>
        <p:spPr>
          <a:xfrm>
            <a:off x="569800" y="926350"/>
            <a:ext cx="8059200" cy="13164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1"/>
              </a:buClr>
              <a:buSzPts val="2200"/>
              <a:buFont typeface="Roboto"/>
              <a:buChar char="▸"/>
            </a:pPr>
            <a:r>
              <a:rPr lang="en-GB" sz="2200" b="1">
                <a:latin typeface="Roboto"/>
                <a:ea typeface="Roboto"/>
                <a:cs typeface="Roboto"/>
                <a:sym typeface="Roboto"/>
              </a:rPr>
              <a:t>Artificial Intelligence (AI) </a:t>
            </a:r>
            <a:r>
              <a:rPr lang="en-GB" sz="2200">
                <a:latin typeface="Roboto"/>
                <a:ea typeface="Roboto"/>
                <a:cs typeface="Roboto"/>
                <a:sym typeface="Roboto"/>
              </a:rPr>
              <a:t>= computer systems that are able to perform tasks normally requiring human intelligence</a:t>
            </a:r>
            <a:endParaRPr sz="2200">
              <a:latin typeface="Roboto"/>
              <a:ea typeface="Roboto"/>
              <a:cs typeface="Roboto"/>
              <a:sym typeface="Roboto"/>
            </a:endParaRPr>
          </a:p>
          <a:p>
            <a:pPr marL="457200" lvl="0" indent="-368300" algn="l" rtl="0">
              <a:spcBef>
                <a:spcPts val="600"/>
              </a:spcBef>
              <a:spcAft>
                <a:spcPts val="0"/>
              </a:spcAft>
              <a:buClr>
                <a:schemeClr val="accent1"/>
              </a:buClr>
              <a:buSzPts val="2200"/>
              <a:buFont typeface="Roboto"/>
              <a:buChar char="▸"/>
            </a:pPr>
            <a:r>
              <a:rPr lang="en-GB" sz="2200">
                <a:latin typeface="Roboto"/>
                <a:ea typeface="Roboto"/>
                <a:cs typeface="Roboto"/>
                <a:sym typeface="Roboto"/>
              </a:rPr>
              <a:t>In healthcare: </a:t>
            </a:r>
            <a:r>
              <a:rPr lang="en-GB" sz="2200" b="1">
                <a:latin typeface="Roboto"/>
                <a:ea typeface="Roboto"/>
                <a:cs typeface="Roboto"/>
                <a:sym typeface="Roboto"/>
              </a:rPr>
              <a:t>Clinical Decision Support Systems</a:t>
            </a:r>
            <a:endParaRPr sz="2200" b="1">
              <a:latin typeface="Roboto"/>
              <a:ea typeface="Roboto"/>
              <a:cs typeface="Roboto"/>
              <a:sym typeface="Roboto"/>
            </a:endParaRPr>
          </a:p>
        </p:txBody>
      </p:sp>
      <p:grpSp>
        <p:nvGrpSpPr>
          <p:cNvPr id="72" name="Google Shape;72;p14"/>
          <p:cNvGrpSpPr/>
          <p:nvPr/>
        </p:nvGrpSpPr>
        <p:grpSpPr>
          <a:xfrm>
            <a:off x="806486" y="2460107"/>
            <a:ext cx="2098800" cy="2152693"/>
            <a:chOff x="514951" y="2607832"/>
            <a:chExt cx="2098800" cy="2152693"/>
          </a:xfrm>
        </p:grpSpPr>
        <p:grpSp>
          <p:nvGrpSpPr>
            <p:cNvPr id="73" name="Google Shape;73;p14"/>
            <p:cNvGrpSpPr/>
            <p:nvPr/>
          </p:nvGrpSpPr>
          <p:grpSpPr>
            <a:xfrm>
              <a:off x="772125" y="2607832"/>
              <a:ext cx="1838081" cy="1672988"/>
              <a:chOff x="772125" y="2982661"/>
              <a:chExt cx="1838081" cy="1672988"/>
            </a:xfrm>
          </p:grpSpPr>
          <p:pic>
            <p:nvPicPr>
              <p:cNvPr id="74" name="Google Shape;74;p14" title="robot (6).png"/>
              <p:cNvPicPr preferRelativeResize="0"/>
              <p:nvPr/>
            </p:nvPicPr>
            <p:blipFill>
              <a:blip r:embed="rId3">
                <a:alphaModFix/>
              </a:blip>
              <a:stretch>
                <a:fillRect/>
              </a:stretch>
            </p:blipFill>
            <p:spPr>
              <a:xfrm>
                <a:off x="772125" y="3269475"/>
                <a:ext cx="1386175" cy="1386175"/>
              </a:xfrm>
              <a:prstGeom prst="rect">
                <a:avLst/>
              </a:prstGeom>
              <a:noFill/>
              <a:ln>
                <a:noFill/>
              </a:ln>
            </p:spPr>
          </p:pic>
          <p:grpSp>
            <p:nvGrpSpPr>
              <p:cNvPr id="75" name="Google Shape;75;p14"/>
              <p:cNvGrpSpPr/>
              <p:nvPr/>
            </p:nvGrpSpPr>
            <p:grpSpPr>
              <a:xfrm>
                <a:off x="1587531" y="2982661"/>
                <a:ext cx="1022675" cy="1022675"/>
                <a:chOff x="2807931" y="2030186"/>
                <a:chExt cx="1022675" cy="1022675"/>
              </a:xfrm>
            </p:grpSpPr>
            <p:sp>
              <p:nvSpPr>
                <p:cNvPr id="76" name="Google Shape;76;p14"/>
                <p:cNvSpPr/>
                <p:nvPr/>
              </p:nvSpPr>
              <p:spPr>
                <a:xfrm>
                  <a:off x="2884450" y="2129575"/>
                  <a:ext cx="941100" cy="6756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77" name="Google Shape;77;p14" title="comment.png"/>
                <p:cNvPicPr preferRelativeResize="0"/>
                <p:nvPr/>
              </p:nvPicPr>
              <p:blipFill>
                <a:blip r:embed="rId4">
                  <a:alphaModFix/>
                </a:blip>
                <a:stretch>
                  <a:fillRect/>
                </a:stretch>
              </p:blipFill>
              <p:spPr>
                <a:xfrm>
                  <a:off x="2807931" y="2030186"/>
                  <a:ext cx="1022675" cy="1022675"/>
                </a:xfrm>
                <a:prstGeom prst="rect">
                  <a:avLst/>
                </a:prstGeom>
                <a:noFill/>
                <a:ln>
                  <a:noFill/>
                </a:ln>
              </p:spPr>
            </p:pic>
          </p:grpSp>
        </p:grpSp>
        <p:sp>
          <p:nvSpPr>
            <p:cNvPr id="78" name="Google Shape;78;p14"/>
            <p:cNvSpPr txBox="1"/>
            <p:nvPr/>
          </p:nvSpPr>
          <p:spPr>
            <a:xfrm>
              <a:off x="514951" y="4280825"/>
              <a:ext cx="2098800" cy="4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Chatbot </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as assistant</a:t>
              </a:r>
              <a:endParaRPr sz="2200" b="1">
                <a:latin typeface="Roboto"/>
                <a:ea typeface="Roboto"/>
                <a:cs typeface="Roboto"/>
                <a:sym typeface="Roboto"/>
              </a:endParaRPr>
            </a:p>
          </p:txBody>
        </p:sp>
      </p:grpSp>
      <p:grpSp>
        <p:nvGrpSpPr>
          <p:cNvPr id="79" name="Google Shape;79;p14"/>
          <p:cNvGrpSpPr/>
          <p:nvPr/>
        </p:nvGrpSpPr>
        <p:grpSpPr>
          <a:xfrm>
            <a:off x="3272407" y="2464976"/>
            <a:ext cx="2807400" cy="2147826"/>
            <a:chOff x="3168288" y="2612701"/>
            <a:chExt cx="2807400" cy="2147826"/>
          </a:xfrm>
        </p:grpSpPr>
        <p:grpSp>
          <p:nvGrpSpPr>
            <p:cNvPr id="80" name="Google Shape;80;p14"/>
            <p:cNvGrpSpPr/>
            <p:nvPr/>
          </p:nvGrpSpPr>
          <p:grpSpPr>
            <a:xfrm>
              <a:off x="3757778" y="2612701"/>
              <a:ext cx="1866797" cy="1545974"/>
              <a:chOff x="3757778" y="2982651"/>
              <a:chExt cx="1866797" cy="1545974"/>
            </a:xfrm>
          </p:grpSpPr>
          <p:pic>
            <p:nvPicPr>
              <p:cNvPr id="81" name="Google Shape;81;p14" title="dermatology.png"/>
              <p:cNvPicPr preferRelativeResize="0"/>
              <p:nvPr/>
            </p:nvPicPr>
            <p:blipFill>
              <a:blip r:embed="rId5">
                <a:alphaModFix/>
              </a:blip>
              <a:stretch>
                <a:fillRect/>
              </a:stretch>
            </p:blipFill>
            <p:spPr>
              <a:xfrm>
                <a:off x="3757778" y="3284625"/>
                <a:ext cx="1244000" cy="1244000"/>
              </a:xfrm>
              <a:prstGeom prst="rect">
                <a:avLst/>
              </a:prstGeom>
              <a:noFill/>
              <a:ln>
                <a:noFill/>
              </a:ln>
            </p:spPr>
          </p:pic>
          <p:pic>
            <p:nvPicPr>
              <p:cNvPr id="82" name="Google Shape;82;p14" title="camera (1).png"/>
              <p:cNvPicPr preferRelativeResize="0"/>
              <p:nvPr/>
            </p:nvPicPr>
            <p:blipFill>
              <a:blip r:embed="rId6">
                <a:alphaModFix/>
              </a:blip>
              <a:stretch>
                <a:fillRect/>
              </a:stretch>
            </p:blipFill>
            <p:spPr>
              <a:xfrm>
                <a:off x="4828399" y="2982651"/>
                <a:ext cx="796175" cy="796175"/>
              </a:xfrm>
              <a:prstGeom prst="rect">
                <a:avLst/>
              </a:prstGeom>
              <a:noFill/>
              <a:ln>
                <a:noFill/>
              </a:ln>
            </p:spPr>
          </p:pic>
        </p:grpSp>
        <p:sp>
          <p:nvSpPr>
            <p:cNvPr id="83" name="Google Shape;83;p14"/>
            <p:cNvSpPr txBox="1"/>
            <p:nvPr/>
          </p:nvSpPr>
          <p:spPr>
            <a:xfrm>
              <a:off x="3168288" y="4280827"/>
              <a:ext cx="2807400" cy="4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Skin cancer detection</a:t>
              </a:r>
              <a:endParaRPr sz="2200" b="1">
                <a:latin typeface="Roboto"/>
                <a:ea typeface="Roboto"/>
                <a:cs typeface="Roboto"/>
                <a:sym typeface="Roboto"/>
              </a:endParaRPr>
            </a:p>
          </p:txBody>
        </p:sp>
      </p:grpSp>
      <p:grpSp>
        <p:nvGrpSpPr>
          <p:cNvPr id="84" name="Google Shape;84;p14"/>
          <p:cNvGrpSpPr/>
          <p:nvPr/>
        </p:nvGrpSpPr>
        <p:grpSpPr>
          <a:xfrm>
            <a:off x="6281975" y="2382375"/>
            <a:ext cx="2189375" cy="2230425"/>
            <a:chOff x="6281975" y="2530100"/>
            <a:chExt cx="2189375" cy="2230425"/>
          </a:xfrm>
        </p:grpSpPr>
        <p:grpSp>
          <p:nvGrpSpPr>
            <p:cNvPr id="85" name="Google Shape;85;p14"/>
            <p:cNvGrpSpPr/>
            <p:nvPr/>
          </p:nvGrpSpPr>
          <p:grpSpPr>
            <a:xfrm>
              <a:off x="6281975" y="2530100"/>
              <a:ext cx="2189375" cy="2014001"/>
              <a:chOff x="6271575" y="2899625"/>
              <a:chExt cx="2189375" cy="2014001"/>
            </a:xfrm>
          </p:grpSpPr>
          <p:pic>
            <p:nvPicPr>
              <p:cNvPr id="86" name="Google Shape;86;p14" title="intensive-care-unit.png"/>
              <p:cNvPicPr preferRelativeResize="0"/>
              <p:nvPr/>
            </p:nvPicPr>
            <p:blipFill>
              <a:blip r:embed="rId7">
                <a:alphaModFix/>
              </a:blip>
              <a:stretch>
                <a:fillRect/>
              </a:stretch>
            </p:blipFill>
            <p:spPr>
              <a:xfrm>
                <a:off x="6271575" y="2899625"/>
                <a:ext cx="2014025" cy="2014001"/>
              </a:xfrm>
              <a:prstGeom prst="rect">
                <a:avLst/>
              </a:prstGeom>
              <a:noFill/>
              <a:ln>
                <a:noFill/>
              </a:ln>
            </p:spPr>
          </p:pic>
          <p:pic>
            <p:nvPicPr>
              <p:cNvPr id="87" name="Google Shape;87;p14" title="warning.png"/>
              <p:cNvPicPr preferRelativeResize="0"/>
              <p:nvPr/>
            </p:nvPicPr>
            <p:blipFill>
              <a:blip r:embed="rId8">
                <a:alphaModFix/>
              </a:blip>
              <a:stretch>
                <a:fillRect/>
              </a:stretch>
            </p:blipFill>
            <p:spPr>
              <a:xfrm>
                <a:off x="7842775" y="2982650"/>
                <a:ext cx="618175" cy="618175"/>
              </a:xfrm>
              <a:prstGeom prst="rect">
                <a:avLst/>
              </a:prstGeom>
              <a:noFill/>
              <a:ln>
                <a:noFill/>
              </a:ln>
            </p:spPr>
          </p:pic>
        </p:grpSp>
        <p:sp>
          <p:nvSpPr>
            <p:cNvPr id="88" name="Google Shape;88;p14"/>
            <p:cNvSpPr txBox="1"/>
            <p:nvPr/>
          </p:nvSpPr>
          <p:spPr>
            <a:xfrm>
              <a:off x="6415912" y="4280825"/>
              <a:ext cx="1921500" cy="4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ICU warning system</a:t>
              </a:r>
              <a:endParaRPr sz="2200" b="1">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58"/>
        <p:cNvGrpSpPr/>
        <p:nvPr/>
      </p:nvGrpSpPr>
      <p:grpSpPr>
        <a:xfrm>
          <a:off x="0" y="0"/>
          <a:ext cx="0" cy="0"/>
          <a:chOff x="0" y="0"/>
          <a:chExt cx="0" cy="0"/>
        </a:xfrm>
      </p:grpSpPr>
      <p:pic>
        <p:nvPicPr>
          <p:cNvPr id="359" name="Google Shape;359;p37" title="medical-assistance (2).png"/>
          <p:cNvPicPr preferRelativeResize="0"/>
          <p:nvPr/>
        </p:nvPicPr>
        <p:blipFill>
          <a:blip r:embed="rId3">
            <a:alphaModFix/>
          </a:blip>
          <a:stretch>
            <a:fillRect/>
          </a:stretch>
        </p:blipFill>
        <p:spPr>
          <a:xfrm>
            <a:off x="3735313" y="3128250"/>
            <a:ext cx="1673375" cy="1673375"/>
          </a:xfrm>
          <a:prstGeom prst="rect">
            <a:avLst/>
          </a:prstGeom>
          <a:noFill/>
          <a:ln>
            <a:noFill/>
          </a:ln>
        </p:spPr>
      </p:pic>
      <p:sp>
        <p:nvSpPr>
          <p:cNvPr id="360" name="Google Shape;360;p37"/>
          <p:cNvSpPr/>
          <p:nvPr/>
        </p:nvSpPr>
        <p:spPr>
          <a:xfrm rot="5400000">
            <a:off x="5228725" y="2499563"/>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1" name="Google Shape;361;p37"/>
          <p:cNvSpPr/>
          <p:nvPr/>
        </p:nvSpPr>
        <p:spPr>
          <a:xfrm rot="-5400000">
            <a:off x="2112563" y="2399288"/>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2" name="Google Shape;362;p37"/>
          <p:cNvSpPr txBox="1"/>
          <p:nvPr/>
        </p:nvSpPr>
        <p:spPr>
          <a:xfrm>
            <a:off x="526375" y="2054375"/>
            <a:ext cx="23541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What symptom should I ask about next?</a:t>
            </a:r>
            <a:endParaRPr sz="2200" b="1">
              <a:latin typeface="Roboto"/>
              <a:ea typeface="Roboto"/>
              <a:cs typeface="Roboto"/>
              <a:sym typeface="Roboto"/>
            </a:endParaRPr>
          </a:p>
        </p:txBody>
      </p:sp>
      <p:sp>
        <p:nvSpPr>
          <p:cNvPr id="363" name="Google Shape;363;p37"/>
          <p:cNvSpPr/>
          <p:nvPr/>
        </p:nvSpPr>
        <p:spPr>
          <a:xfrm>
            <a:off x="5982925" y="26367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4" name="Google Shape;364;p37"/>
          <p:cNvSpPr txBox="1"/>
          <p:nvPr/>
        </p:nvSpPr>
        <p:spPr>
          <a:xfrm>
            <a:off x="6043275" y="317375"/>
            <a:ext cx="26904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Common cold: 30%</a:t>
            </a:r>
            <a:endParaRPr sz="2200">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Pneumonia: 60%</a:t>
            </a:r>
            <a:endParaRPr sz="2200">
              <a:latin typeface="Roboto"/>
              <a:ea typeface="Roboto"/>
              <a:cs typeface="Roboto"/>
              <a:sym typeface="Roboto"/>
            </a:endParaRPr>
          </a:p>
        </p:txBody>
      </p:sp>
      <p:sp>
        <p:nvSpPr>
          <p:cNvPr id="365" name="Google Shape;365;p37"/>
          <p:cNvSpPr txBox="1"/>
          <p:nvPr/>
        </p:nvSpPr>
        <p:spPr>
          <a:xfrm>
            <a:off x="6851475" y="2278650"/>
            <a:ext cx="23541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Difficulty breathing</a:t>
            </a:r>
            <a:endParaRPr sz="2200" b="1">
              <a:latin typeface="Roboto"/>
              <a:ea typeface="Roboto"/>
              <a:cs typeface="Roboto"/>
              <a:sym typeface="Roboto"/>
            </a:endParaRPr>
          </a:p>
        </p:txBody>
      </p:sp>
      <p:grpSp>
        <p:nvGrpSpPr>
          <p:cNvPr id="366" name="Google Shape;366;p37"/>
          <p:cNvGrpSpPr/>
          <p:nvPr/>
        </p:nvGrpSpPr>
        <p:grpSpPr>
          <a:xfrm>
            <a:off x="403725" y="142875"/>
            <a:ext cx="2825567" cy="1589700"/>
            <a:chOff x="403725" y="142875"/>
            <a:chExt cx="2825567" cy="1589700"/>
          </a:xfrm>
        </p:grpSpPr>
        <p:sp>
          <p:nvSpPr>
            <p:cNvPr id="367" name="Google Shape;367;p37"/>
            <p:cNvSpPr/>
            <p:nvPr/>
          </p:nvSpPr>
          <p:spPr>
            <a:xfrm>
              <a:off x="403725" y="142875"/>
              <a:ext cx="2750700" cy="1589700"/>
            </a:xfrm>
            <a:prstGeom prst="roundRect">
              <a:avLst>
                <a:gd name="adj" fmla="val 2029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8" name="Google Shape;368;p37"/>
            <p:cNvSpPr txBox="1"/>
            <p:nvPr/>
          </p:nvSpPr>
          <p:spPr>
            <a:xfrm>
              <a:off x="538892" y="153881"/>
              <a:ext cx="2690400" cy="1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a:latin typeface="Roboto"/>
                  <a:ea typeface="Roboto"/>
                  <a:cs typeface="Roboto"/>
                  <a:sym typeface="Roboto"/>
                </a:rPr>
                <a:t>Cough</a:t>
              </a:r>
              <a:endParaRPr sz="2200" b="1">
                <a:latin typeface="Roboto"/>
                <a:ea typeface="Roboto"/>
                <a:cs typeface="Roboto"/>
                <a:sym typeface="Roboto"/>
              </a:endParaRPr>
            </a:p>
            <a:p>
              <a:pPr marL="0" lvl="0" indent="0" algn="l" rtl="0">
                <a:spcBef>
                  <a:spcPts val="0"/>
                </a:spcBef>
                <a:spcAft>
                  <a:spcPts val="0"/>
                </a:spcAft>
                <a:buNone/>
              </a:pPr>
              <a:r>
                <a:rPr lang="en-GB" sz="2200" b="1">
                  <a:latin typeface="Roboto"/>
                  <a:ea typeface="Roboto"/>
                  <a:cs typeface="Roboto"/>
                  <a:sym typeface="Roboto"/>
                </a:rPr>
                <a:t>Fever</a:t>
              </a:r>
              <a:endParaRPr sz="2200" b="1">
                <a:latin typeface="Roboto"/>
                <a:ea typeface="Roboto"/>
                <a:cs typeface="Roboto"/>
                <a:sym typeface="Roboto"/>
              </a:endParaRPr>
            </a:p>
            <a:p>
              <a:pPr marL="0" lvl="0" indent="0" algn="l" rtl="0">
                <a:spcBef>
                  <a:spcPts val="0"/>
                </a:spcBef>
                <a:spcAft>
                  <a:spcPts val="0"/>
                </a:spcAft>
                <a:buNone/>
              </a:pPr>
              <a:r>
                <a:rPr lang="en-GB" sz="2200" b="1">
                  <a:latin typeface="Roboto"/>
                  <a:ea typeface="Roboto"/>
                  <a:cs typeface="Roboto"/>
                  <a:sym typeface="Roboto"/>
                </a:rPr>
                <a:t>Nasal symptoms</a:t>
              </a:r>
              <a:endParaRPr sz="2200" b="1">
                <a:latin typeface="Roboto"/>
                <a:ea typeface="Roboto"/>
                <a:cs typeface="Roboto"/>
                <a:sym typeface="Roboto"/>
              </a:endParaRPr>
            </a:p>
            <a:p>
              <a:pPr marL="0" lvl="0" indent="0" algn="l" rtl="0">
                <a:spcBef>
                  <a:spcPts val="0"/>
                </a:spcBef>
                <a:spcAft>
                  <a:spcPts val="0"/>
                </a:spcAft>
                <a:buNone/>
              </a:pPr>
              <a:r>
                <a:rPr lang="en-GB" sz="2200">
                  <a:latin typeface="Roboto"/>
                  <a:ea typeface="Roboto"/>
                  <a:cs typeface="Roboto"/>
                  <a:sym typeface="Roboto"/>
                </a:rPr>
                <a:t>Difficulty breathing</a:t>
              </a:r>
              <a:endParaRPr sz="2200">
                <a:latin typeface="Roboto"/>
                <a:ea typeface="Roboto"/>
                <a:cs typeface="Roboto"/>
                <a:sym typeface="Roboto"/>
              </a:endParaRPr>
            </a:p>
          </p:txBody>
        </p:sp>
      </p:grpSp>
      <p:pic>
        <p:nvPicPr>
          <p:cNvPr id="369" name="Google Shape;369;p37" title="robot (6).png"/>
          <p:cNvPicPr preferRelativeResize="0"/>
          <p:nvPr/>
        </p:nvPicPr>
        <p:blipFill>
          <a:blip r:embed="rId4">
            <a:alphaModFix/>
          </a:blip>
          <a:stretch>
            <a:fillRect/>
          </a:stretch>
        </p:blipFill>
        <p:spPr>
          <a:xfrm>
            <a:off x="3886362" y="683128"/>
            <a:ext cx="1371276" cy="137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38" title="medical-assistance (2).png"/>
          <p:cNvPicPr preferRelativeResize="0"/>
          <p:nvPr/>
        </p:nvPicPr>
        <p:blipFill>
          <a:blip r:embed="rId3">
            <a:alphaModFix/>
          </a:blip>
          <a:stretch>
            <a:fillRect/>
          </a:stretch>
        </p:blipFill>
        <p:spPr>
          <a:xfrm>
            <a:off x="3735313" y="3128250"/>
            <a:ext cx="1673375" cy="1673375"/>
          </a:xfrm>
          <a:prstGeom prst="rect">
            <a:avLst/>
          </a:prstGeom>
          <a:noFill/>
          <a:ln>
            <a:noFill/>
          </a:ln>
        </p:spPr>
      </p:pic>
      <p:sp>
        <p:nvSpPr>
          <p:cNvPr id="375" name="Google Shape;375;p38"/>
          <p:cNvSpPr txBox="1"/>
          <p:nvPr/>
        </p:nvSpPr>
        <p:spPr>
          <a:xfrm>
            <a:off x="4930667" y="273732"/>
            <a:ext cx="26760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solidFill>
                  <a:srgbClr val="990000"/>
                </a:solidFill>
                <a:latin typeface="Roboto"/>
                <a:ea typeface="Roboto"/>
                <a:cs typeface="Roboto"/>
                <a:sym typeface="Roboto"/>
              </a:rPr>
              <a:t>Clinical decision support system</a:t>
            </a:r>
            <a:endParaRPr sz="2200" b="1">
              <a:solidFill>
                <a:srgbClr val="990000"/>
              </a:solidFill>
              <a:latin typeface="Roboto"/>
              <a:ea typeface="Roboto"/>
              <a:cs typeface="Roboto"/>
              <a:sym typeface="Roboto"/>
            </a:endParaRPr>
          </a:p>
        </p:txBody>
      </p:sp>
      <p:grpSp>
        <p:nvGrpSpPr>
          <p:cNvPr id="376" name="Google Shape;376;p38"/>
          <p:cNvGrpSpPr/>
          <p:nvPr/>
        </p:nvGrpSpPr>
        <p:grpSpPr>
          <a:xfrm>
            <a:off x="560625" y="1954088"/>
            <a:ext cx="2909438" cy="1802700"/>
            <a:chOff x="560625" y="1954088"/>
            <a:chExt cx="2909438" cy="1802700"/>
          </a:xfrm>
        </p:grpSpPr>
        <p:sp>
          <p:nvSpPr>
            <p:cNvPr id="377" name="Google Shape;377;p38"/>
            <p:cNvSpPr/>
            <p:nvPr/>
          </p:nvSpPr>
          <p:spPr>
            <a:xfrm rot="-5400000">
              <a:off x="2112563" y="2399288"/>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38"/>
            <p:cNvSpPr txBox="1"/>
            <p:nvPr/>
          </p:nvSpPr>
          <p:spPr>
            <a:xfrm>
              <a:off x="560625" y="2366375"/>
              <a:ext cx="20598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Inputs </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information</a:t>
              </a:r>
              <a:endParaRPr sz="2200">
                <a:latin typeface="Roboto"/>
                <a:ea typeface="Roboto"/>
                <a:cs typeface="Roboto"/>
                <a:sym typeface="Roboto"/>
              </a:endParaRPr>
            </a:p>
          </p:txBody>
        </p:sp>
      </p:grpSp>
      <p:grpSp>
        <p:nvGrpSpPr>
          <p:cNvPr id="379" name="Google Shape;379;p38"/>
          <p:cNvGrpSpPr/>
          <p:nvPr/>
        </p:nvGrpSpPr>
        <p:grpSpPr>
          <a:xfrm>
            <a:off x="5673925" y="2054363"/>
            <a:ext cx="3081675" cy="1802700"/>
            <a:chOff x="5673925" y="2054363"/>
            <a:chExt cx="3081675" cy="1802700"/>
          </a:xfrm>
        </p:grpSpPr>
        <p:sp>
          <p:nvSpPr>
            <p:cNvPr id="380" name="Google Shape;380;p38"/>
            <p:cNvSpPr/>
            <p:nvPr/>
          </p:nvSpPr>
          <p:spPr>
            <a:xfrm rot="5400000">
              <a:off x="5228725" y="2499563"/>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1" name="Google Shape;381;p38"/>
            <p:cNvSpPr txBox="1"/>
            <p:nvPr/>
          </p:nvSpPr>
          <p:spPr>
            <a:xfrm>
              <a:off x="6695800" y="2278650"/>
              <a:ext cx="20598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Provides recommen-</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dations</a:t>
              </a:r>
              <a:endParaRPr sz="2200">
                <a:latin typeface="Roboto"/>
                <a:ea typeface="Roboto"/>
                <a:cs typeface="Roboto"/>
                <a:sym typeface="Roboto"/>
              </a:endParaRPr>
            </a:p>
          </p:txBody>
        </p:sp>
      </p:grpSp>
      <p:pic>
        <p:nvPicPr>
          <p:cNvPr id="382" name="Google Shape;382;p38" title="robot (6).png"/>
          <p:cNvPicPr preferRelativeResize="0"/>
          <p:nvPr/>
        </p:nvPicPr>
        <p:blipFill>
          <a:blip r:embed="rId4">
            <a:alphaModFix/>
          </a:blip>
          <a:stretch>
            <a:fillRect/>
          </a:stretch>
        </p:blipFill>
        <p:spPr>
          <a:xfrm>
            <a:off x="3886362" y="683128"/>
            <a:ext cx="1371276" cy="1371250"/>
          </a:xfrm>
          <a:prstGeom prst="rect">
            <a:avLst/>
          </a:prstGeom>
          <a:noFill/>
          <a:ln>
            <a:noFill/>
          </a:ln>
        </p:spPr>
      </p:pic>
      <p:sp>
        <p:nvSpPr>
          <p:cNvPr id="383" name="Google Shape;383;p38"/>
          <p:cNvSpPr txBox="1"/>
          <p:nvPr/>
        </p:nvSpPr>
        <p:spPr>
          <a:xfrm>
            <a:off x="442825" y="202625"/>
            <a:ext cx="32925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Keeps track of:</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Diagnoses, probabilities, symptoms</a:t>
            </a:r>
            <a:endParaRPr sz="22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9"/>
          <p:cNvSpPr/>
          <p:nvPr/>
        </p:nvSpPr>
        <p:spPr>
          <a:xfrm>
            <a:off x="0" y="0"/>
            <a:ext cx="9144000" cy="5143500"/>
          </a:xfrm>
          <a:prstGeom prst="rect">
            <a:avLst/>
          </a:prstGeom>
          <a:solidFill>
            <a:schemeClr val="accent3"/>
          </a:solidFill>
          <a:ln w="25400" cap="flat" cmpd="sng">
            <a:solidFill>
              <a:srgbClr val="517A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89" name="Google Shape;389;p39"/>
          <p:cNvSpPr txBox="1">
            <a:spLocks noGrp="1"/>
          </p:cNvSpPr>
          <p:nvPr>
            <p:ph type="ctrTitle"/>
          </p:nvPr>
        </p:nvSpPr>
        <p:spPr>
          <a:xfrm>
            <a:off x="546225" y="491001"/>
            <a:ext cx="7454400" cy="221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3100"/>
          </a:p>
          <a:p>
            <a:pPr marL="0" lvl="0" indent="0" algn="l" rtl="0">
              <a:lnSpc>
                <a:spcPct val="100000"/>
              </a:lnSpc>
              <a:spcBef>
                <a:spcPts val="0"/>
              </a:spcBef>
              <a:spcAft>
                <a:spcPts val="0"/>
              </a:spcAft>
              <a:buSzPts val="4800"/>
              <a:buNone/>
            </a:pPr>
            <a:r>
              <a:rPr lang="en-GB" sz="3100"/>
              <a:t>The need for interpretable, expert-based and uncertainty-aware AI</a:t>
            </a:r>
            <a:endParaRPr sz="3100"/>
          </a:p>
        </p:txBody>
      </p:sp>
      <p:sp>
        <p:nvSpPr>
          <p:cNvPr id="390" name="Google Shape;390;p39"/>
          <p:cNvSpPr txBox="1">
            <a:spLocks noGrp="1"/>
          </p:cNvSpPr>
          <p:nvPr>
            <p:ph type="ctrTitle"/>
          </p:nvPr>
        </p:nvSpPr>
        <p:spPr>
          <a:xfrm>
            <a:off x="546225" y="427129"/>
            <a:ext cx="2269500" cy="6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400">
                <a:solidFill>
                  <a:schemeClr val="lt1"/>
                </a:solidFill>
              </a:rPr>
              <a:t>Part 2</a:t>
            </a:r>
            <a:endParaRPr sz="2000" b="0"/>
          </a:p>
        </p:txBody>
      </p:sp>
      <p:pic>
        <p:nvPicPr>
          <p:cNvPr id="391" name="Google Shape;391;p39" title="medical-assistance (2).png"/>
          <p:cNvPicPr preferRelativeResize="0"/>
          <p:nvPr/>
        </p:nvPicPr>
        <p:blipFill>
          <a:blip r:embed="rId3">
            <a:alphaModFix/>
          </a:blip>
          <a:stretch>
            <a:fillRect/>
          </a:stretch>
        </p:blipFill>
        <p:spPr>
          <a:xfrm>
            <a:off x="5688800" y="2709500"/>
            <a:ext cx="2151425" cy="2151425"/>
          </a:xfrm>
          <a:prstGeom prst="rect">
            <a:avLst/>
          </a:prstGeom>
          <a:noFill/>
          <a:ln>
            <a:noFill/>
          </a:ln>
        </p:spPr>
      </p:pic>
      <p:pic>
        <p:nvPicPr>
          <p:cNvPr id="392" name="Google Shape;392;p39" title="magnifying-glass-svgrepo-com.png"/>
          <p:cNvPicPr preferRelativeResize="0"/>
          <p:nvPr/>
        </p:nvPicPr>
        <p:blipFill>
          <a:blip r:embed="rId4">
            <a:alphaModFix/>
          </a:blip>
          <a:stretch>
            <a:fillRect/>
          </a:stretch>
        </p:blipFill>
        <p:spPr>
          <a:xfrm>
            <a:off x="7523075" y="2709500"/>
            <a:ext cx="1180900" cy="1180900"/>
          </a:xfrm>
          <a:prstGeom prst="rect">
            <a:avLst/>
          </a:prstGeom>
          <a:solidFill>
            <a:schemeClr val="accent3"/>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0"/>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Two major requirements for our AI system</a:t>
            </a:r>
            <a:endParaRPr/>
          </a:p>
        </p:txBody>
      </p:sp>
      <p:grpSp>
        <p:nvGrpSpPr>
          <p:cNvPr id="398" name="Google Shape;398;p40"/>
          <p:cNvGrpSpPr/>
          <p:nvPr/>
        </p:nvGrpSpPr>
        <p:grpSpPr>
          <a:xfrm>
            <a:off x="1243665" y="1788025"/>
            <a:ext cx="2931143" cy="2490600"/>
            <a:chOff x="573725" y="2422700"/>
            <a:chExt cx="2420432" cy="2490600"/>
          </a:xfrm>
        </p:grpSpPr>
        <p:sp>
          <p:nvSpPr>
            <p:cNvPr id="399" name="Google Shape;399;p40"/>
            <p:cNvSpPr/>
            <p:nvPr/>
          </p:nvSpPr>
          <p:spPr>
            <a:xfrm>
              <a:off x="573757" y="2422700"/>
              <a:ext cx="2420400" cy="2490600"/>
            </a:xfrm>
            <a:prstGeom prst="roundRect">
              <a:avLst>
                <a:gd name="adj" fmla="val 16667"/>
              </a:avLst>
            </a:prstGeom>
            <a:solidFill>
              <a:srgbClr val="FFFFFF"/>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0" name="Google Shape;400;p40"/>
            <p:cNvSpPr/>
            <p:nvPr/>
          </p:nvSpPr>
          <p:spPr>
            <a:xfrm>
              <a:off x="573725" y="2422700"/>
              <a:ext cx="2420400" cy="967200"/>
            </a:xfrm>
            <a:prstGeom prst="round2SameRect">
              <a:avLst>
                <a:gd name="adj1" fmla="val 31506"/>
                <a:gd name="adj2" fmla="val 0"/>
              </a:avLst>
            </a:prstGeom>
            <a:solidFill>
              <a:srgbClr val="9FC5E8"/>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Roboto"/>
                  <a:ea typeface="Roboto"/>
                  <a:cs typeface="Roboto"/>
                  <a:sym typeface="Roboto"/>
                </a:rPr>
                <a:t>Doctor and patient </a:t>
              </a:r>
              <a:endParaRPr sz="2000" b="1">
                <a:latin typeface="Roboto"/>
                <a:ea typeface="Roboto"/>
                <a:cs typeface="Roboto"/>
                <a:sym typeface="Roboto"/>
              </a:endParaRPr>
            </a:p>
            <a:p>
              <a:pPr marL="0" lvl="0" indent="0" algn="ctr" rtl="0">
                <a:spcBef>
                  <a:spcPts val="0"/>
                </a:spcBef>
                <a:spcAft>
                  <a:spcPts val="0"/>
                </a:spcAft>
                <a:buNone/>
              </a:pPr>
              <a:r>
                <a:rPr lang="en-GB" sz="2000" b="1">
                  <a:latin typeface="Roboto"/>
                  <a:ea typeface="Roboto"/>
                  <a:cs typeface="Roboto"/>
                  <a:sym typeface="Roboto"/>
                </a:rPr>
                <a:t>trust the system</a:t>
              </a:r>
              <a:endParaRPr sz="2000" b="1">
                <a:latin typeface="Roboto"/>
                <a:ea typeface="Roboto"/>
                <a:cs typeface="Roboto"/>
                <a:sym typeface="Roboto"/>
              </a:endParaRPr>
            </a:p>
          </p:txBody>
        </p:sp>
      </p:grpSp>
      <p:pic>
        <p:nvPicPr>
          <p:cNvPr id="401" name="Google Shape;401;p40" title="medical-assistance (2).png"/>
          <p:cNvPicPr preferRelativeResize="0"/>
          <p:nvPr/>
        </p:nvPicPr>
        <p:blipFill>
          <a:blip r:embed="rId3">
            <a:alphaModFix/>
          </a:blip>
          <a:stretch>
            <a:fillRect/>
          </a:stretch>
        </p:blipFill>
        <p:spPr>
          <a:xfrm>
            <a:off x="2723321" y="3077258"/>
            <a:ext cx="967050" cy="967075"/>
          </a:xfrm>
          <a:prstGeom prst="rect">
            <a:avLst/>
          </a:prstGeom>
          <a:noFill/>
          <a:ln>
            <a:noFill/>
          </a:ln>
        </p:spPr>
      </p:pic>
      <p:grpSp>
        <p:nvGrpSpPr>
          <p:cNvPr id="402" name="Google Shape;402;p40"/>
          <p:cNvGrpSpPr/>
          <p:nvPr/>
        </p:nvGrpSpPr>
        <p:grpSpPr>
          <a:xfrm>
            <a:off x="5552036" y="1788116"/>
            <a:ext cx="2931135" cy="2490692"/>
            <a:chOff x="3440225" y="2422699"/>
            <a:chExt cx="2420425" cy="2185201"/>
          </a:xfrm>
        </p:grpSpPr>
        <p:grpSp>
          <p:nvGrpSpPr>
            <p:cNvPr id="403" name="Google Shape;403;p40"/>
            <p:cNvGrpSpPr/>
            <p:nvPr/>
          </p:nvGrpSpPr>
          <p:grpSpPr>
            <a:xfrm>
              <a:off x="3440225" y="2422699"/>
              <a:ext cx="2420425" cy="2185201"/>
              <a:chOff x="573725" y="2422699"/>
              <a:chExt cx="2420425" cy="2185201"/>
            </a:xfrm>
          </p:grpSpPr>
          <p:sp>
            <p:nvSpPr>
              <p:cNvPr id="404" name="Google Shape;404;p40"/>
              <p:cNvSpPr/>
              <p:nvPr/>
            </p:nvSpPr>
            <p:spPr>
              <a:xfrm>
                <a:off x="573750" y="2422700"/>
                <a:ext cx="2420400" cy="2185200"/>
              </a:xfrm>
              <a:prstGeom prst="roundRect">
                <a:avLst>
                  <a:gd name="adj" fmla="val 16667"/>
                </a:avLst>
              </a:prstGeom>
              <a:solidFill>
                <a:srgbClr val="FFFFFF"/>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05" name="Google Shape;405;p40"/>
              <p:cNvSpPr/>
              <p:nvPr/>
            </p:nvSpPr>
            <p:spPr>
              <a:xfrm>
                <a:off x="573725" y="2422699"/>
                <a:ext cx="2420400" cy="848400"/>
              </a:xfrm>
              <a:prstGeom prst="round2SameRect">
                <a:avLst>
                  <a:gd name="adj1" fmla="val 31506"/>
                  <a:gd name="adj2" fmla="val 0"/>
                </a:avLst>
              </a:prstGeom>
              <a:solidFill>
                <a:srgbClr val="9FC5E8"/>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Roboto"/>
                    <a:ea typeface="Roboto"/>
                    <a:cs typeface="Roboto"/>
                    <a:sym typeface="Roboto"/>
                  </a:rPr>
                  <a:t>The system is uncertainty-aware</a:t>
                </a:r>
                <a:endParaRPr sz="2000" b="1">
                  <a:latin typeface="Roboto"/>
                  <a:ea typeface="Roboto"/>
                  <a:cs typeface="Roboto"/>
                  <a:sym typeface="Roboto"/>
                </a:endParaRPr>
              </a:p>
            </p:txBody>
          </p:sp>
        </p:grpSp>
        <p:pic>
          <p:nvPicPr>
            <p:cNvPr id="406" name="Google Shape;406;p40" title="conversation (1).png"/>
            <p:cNvPicPr preferRelativeResize="0"/>
            <p:nvPr/>
          </p:nvPicPr>
          <p:blipFill>
            <a:blip r:embed="rId4">
              <a:alphaModFix/>
            </a:blip>
            <a:stretch>
              <a:fillRect/>
            </a:stretch>
          </p:blipFill>
          <p:spPr>
            <a:xfrm>
              <a:off x="3858377" y="3573567"/>
              <a:ext cx="756291" cy="804237"/>
            </a:xfrm>
            <a:prstGeom prst="rect">
              <a:avLst/>
            </a:prstGeom>
            <a:noFill/>
            <a:ln>
              <a:noFill/>
            </a:ln>
          </p:spPr>
        </p:pic>
        <p:pic>
          <p:nvPicPr>
            <p:cNvPr id="407" name="Google Shape;407;p40" title="decision-tree.png"/>
            <p:cNvPicPr preferRelativeResize="0"/>
            <p:nvPr/>
          </p:nvPicPr>
          <p:blipFill>
            <a:blip r:embed="rId5">
              <a:alphaModFix/>
            </a:blip>
            <a:stretch>
              <a:fillRect/>
            </a:stretch>
          </p:blipFill>
          <p:spPr>
            <a:xfrm>
              <a:off x="4697813" y="3573573"/>
              <a:ext cx="756291" cy="804237"/>
            </a:xfrm>
            <a:prstGeom prst="rect">
              <a:avLst/>
            </a:prstGeom>
            <a:noFill/>
            <a:ln>
              <a:noFill/>
            </a:ln>
          </p:spPr>
        </p:pic>
      </p:grpSp>
      <p:sp>
        <p:nvSpPr>
          <p:cNvPr id="408" name="Google Shape;408;p40"/>
          <p:cNvSpPr txBox="1"/>
          <p:nvPr/>
        </p:nvSpPr>
        <p:spPr>
          <a:xfrm>
            <a:off x="401598" y="1688925"/>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b="1">
                <a:latin typeface="Roboto"/>
                <a:ea typeface="Roboto"/>
                <a:cs typeface="Roboto"/>
                <a:sym typeface="Roboto"/>
              </a:rPr>
              <a:t>1.</a:t>
            </a:r>
            <a:endParaRPr sz="5000" b="1">
              <a:latin typeface="Roboto"/>
              <a:ea typeface="Roboto"/>
              <a:cs typeface="Roboto"/>
              <a:sym typeface="Roboto"/>
            </a:endParaRPr>
          </a:p>
        </p:txBody>
      </p:sp>
      <p:sp>
        <p:nvSpPr>
          <p:cNvPr id="409" name="Google Shape;409;p40"/>
          <p:cNvSpPr txBox="1"/>
          <p:nvPr/>
        </p:nvSpPr>
        <p:spPr>
          <a:xfrm>
            <a:off x="4724923" y="1688925"/>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b="1">
                <a:latin typeface="Roboto"/>
                <a:ea typeface="Roboto"/>
                <a:cs typeface="Roboto"/>
                <a:sym typeface="Roboto"/>
              </a:rPr>
              <a:t>2.</a:t>
            </a:r>
            <a:endParaRPr sz="5000" b="1">
              <a:latin typeface="Roboto"/>
              <a:ea typeface="Roboto"/>
              <a:cs typeface="Roboto"/>
              <a:sym typeface="Roboto"/>
            </a:endParaRPr>
          </a:p>
        </p:txBody>
      </p:sp>
      <p:pic>
        <p:nvPicPr>
          <p:cNvPr id="410" name="Google Shape;410;p40" title="robot (6).png"/>
          <p:cNvPicPr preferRelativeResize="0"/>
          <p:nvPr/>
        </p:nvPicPr>
        <p:blipFill>
          <a:blip r:embed="rId6">
            <a:alphaModFix/>
          </a:blip>
          <a:stretch>
            <a:fillRect/>
          </a:stretch>
        </p:blipFill>
        <p:spPr>
          <a:xfrm>
            <a:off x="1755203" y="3204332"/>
            <a:ext cx="827100" cy="827089"/>
          </a:xfrm>
          <a:prstGeom prst="rect">
            <a:avLst/>
          </a:prstGeom>
          <a:noFill/>
          <a:ln>
            <a:noFill/>
          </a:ln>
        </p:spPr>
      </p:pic>
      <p:pic>
        <p:nvPicPr>
          <p:cNvPr id="411" name="Google Shape;411;p40" title="shield.png"/>
          <p:cNvPicPr preferRelativeResize="0"/>
          <p:nvPr/>
        </p:nvPicPr>
        <p:blipFill>
          <a:blip r:embed="rId7">
            <a:alphaModFix/>
          </a:blip>
          <a:stretch>
            <a:fillRect/>
          </a:stretch>
        </p:blipFill>
        <p:spPr>
          <a:xfrm>
            <a:off x="2376765" y="2881524"/>
            <a:ext cx="625850" cy="625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1"/>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 Doctor and patient trust the system</a:t>
            </a:r>
            <a:endParaRPr/>
          </a:p>
        </p:txBody>
      </p:sp>
      <p:pic>
        <p:nvPicPr>
          <p:cNvPr id="417" name="Google Shape;417;p41" title="robot (6).png"/>
          <p:cNvPicPr preferRelativeResize="0"/>
          <p:nvPr/>
        </p:nvPicPr>
        <p:blipFill>
          <a:blip r:embed="rId3">
            <a:alphaModFix/>
          </a:blip>
          <a:stretch>
            <a:fillRect/>
          </a:stretch>
        </p:blipFill>
        <p:spPr>
          <a:xfrm>
            <a:off x="3692646" y="1306919"/>
            <a:ext cx="1802749" cy="1802749"/>
          </a:xfrm>
          <a:prstGeom prst="rect">
            <a:avLst/>
          </a:prstGeom>
          <a:noFill/>
          <a:ln>
            <a:noFill/>
          </a:ln>
        </p:spPr>
      </p:pic>
      <p:grpSp>
        <p:nvGrpSpPr>
          <p:cNvPr id="418" name="Google Shape;418;p41"/>
          <p:cNvGrpSpPr/>
          <p:nvPr/>
        </p:nvGrpSpPr>
        <p:grpSpPr>
          <a:xfrm>
            <a:off x="623103" y="1114145"/>
            <a:ext cx="2807400" cy="1794984"/>
            <a:chOff x="623103" y="1114145"/>
            <a:chExt cx="2807400" cy="1794984"/>
          </a:xfrm>
        </p:grpSpPr>
        <p:sp>
          <p:nvSpPr>
            <p:cNvPr id="419" name="Google Shape;419;p41"/>
            <p:cNvSpPr txBox="1"/>
            <p:nvPr/>
          </p:nvSpPr>
          <p:spPr>
            <a:xfrm>
              <a:off x="623103" y="1114145"/>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high fever, no nasal symptoms, difficulty breathing</a:t>
              </a:r>
              <a:endParaRPr sz="2200" b="1">
                <a:latin typeface="Roboto"/>
                <a:ea typeface="Roboto"/>
                <a:cs typeface="Roboto"/>
                <a:sym typeface="Roboto"/>
              </a:endParaRPr>
            </a:p>
          </p:txBody>
        </p:sp>
        <p:sp>
          <p:nvSpPr>
            <p:cNvPr id="420" name="Google Shape;420;p41"/>
            <p:cNvSpPr/>
            <p:nvPr/>
          </p:nvSpPr>
          <p:spPr>
            <a:xfrm>
              <a:off x="1381146" y="23361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421" name="Google Shape;421;p41"/>
          <p:cNvGrpSpPr/>
          <p:nvPr/>
        </p:nvGrpSpPr>
        <p:grpSpPr>
          <a:xfrm>
            <a:off x="5638650" y="1279823"/>
            <a:ext cx="2807400" cy="1514006"/>
            <a:chOff x="5638650" y="1279823"/>
            <a:chExt cx="2807400" cy="1514006"/>
          </a:xfrm>
        </p:grpSpPr>
        <p:sp>
          <p:nvSpPr>
            <p:cNvPr id="422" name="Google Shape;422;p41"/>
            <p:cNvSpPr/>
            <p:nvPr/>
          </p:nvSpPr>
          <p:spPr>
            <a:xfrm>
              <a:off x="6277796" y="22208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23" name="Google Shape;423;p41"/>
            <p:cNvSpPr txBox="1"/>
            <p:nvPr/>
          </p:nvSpPr>
          <p:spPr>
            <a:xfrm>
              <a:off x="5638650" y="1279823"/>
              <a:ext cx="28074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Patient has pneumonia</a:t>
              </a:r>
              <a:endParaRPr sz="2200" b="1">
                <a:latin typeface="Roboto"/>
                <a:ea typeface="Roboto"/>
                <a:cs typeface="Roboto"/>
                <a:sym typeface="Roboto"/>
              </a:endParaRPr>
            </a:p>
          </p:txBody>
        </p:sp>
      </p:grpSp>
      <p:pic>
        <p:nvPicPr>
          <p:cNvPr id="424" name="Google Shape;424;p41" title="medical-assistance (2).png"/>
          <p:cNvPicPr preferRelativeResize="0"/>
          <p:nvPr/>
        </p:nvPicPr>
        <p:blipFill>
          <a:blip r:embed="rId4">
            <a:alphaModFix/>
          </a:blip>
          <a:stretch>
            <a:fillRect/>
          </a:stretch>
        </p:blipFill>
        <p:spPr>
          <a:xfrm>
            <a:off x="7269763" y="3144750"/>
            <a:ext cx="1673375" cy="1673375"/>
          </a:xfrm>
          <a:prstGeom prst="rect">
            <a:avLst/>
          </a:prstGeom>
          <a:noFill/>
          <a:ln>
            <a:noFill/>
          </a:ln>
        </p:spPr>
      </p:pic>
      <p:sp>
        <p:nvSpPr>
          <p:cNvPr id="425" name="Google Shape;425;p41"/>
          <p:cNvSpPr txBox="1"/>
          <p:nvPr/>
        </p:nvSpPr>
        <p:spPr>
          <a:xfrm>
            <a:off x="7183625" y="2846450"/>
            <a:ext cx="11907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a:latin typeface="Roboto"/>
                <a:ea typeface="Roboto"/>
                <a:cs typeface="Roboto"/>
                <a:sym typeface="Roboto"/>
              </a:rPr>
              <a:t>?</a:t>
            </a:r>
            <a:endParaRPr sz="5000">
              <a:latin typeface="Roboto"/>
              <a:ea typeface="Roboto"/>
              <a:cs typeface="Roboto"/>
              <a:sym typeface="Roboto"/>
            </a:endParaRPr>
          </a:p>
        </p:txBody>
      </p:sp>
      <p:pic>
        <p:nvPicPr>
          <p:cNvPr id="426" name="Google Shape;426;p41" title="fever.png"/>
          <p:cNvPicPr preferRelativeResize="0"/>
          <p:nvPr/>
        </p:nvPicPr>
        <p:blipFill>
          <a:blip r:embed="rId5">
            <a:alphaModFix/>
          </a:blip>
          <a:stretch>
            <a:fillRect/>
          </a:stretch>
        </p:blipFill>
        <p:spPr>
          <a:xfrm>
            <a:off x="380950" y="3075575"/>
            <a:ext cx="1802749" cy="1802749"/>
          </a:xfrm>
          <a:prstGeom prst="rect">
            <a:avLst/>
          </a:prstGeom>
          <a:noFill/>
          <a:ln>
            <a:noFill/>
          </a:ln>
        </p:spPr>
      </p:pic>
      <p:sp>
        <p:nvSpPr>
          <p:cNvPr id="427" name="Google Shape;427;p41"/>
          <p:cNvSpPr txBox="1"/>
          <p:nvPr/>
        </p:nvSpPr>
        <p:spPr>
          <a:xfrm>
            <a:off x="1886200" y="2846450"/>
            <a:ext cx="11907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a:latin typeface="Roboto"/>
                <a:ea typeface="Roboto"/>
                <a:cs typeface="Roboto"/>
                <a:sym typeface="Roboto"/>
              </a:rPr>
              <a:t>?</a:t>
            </a:r>
            <a:endParaRPr sz="5000">
              <a:latin typeface="Roboto"/>
              <a:ea typeface="Roboto"/>
              <a:cs typeface="Roboto"/>
              <a:sym typeface="Roboto"/>
            </a:endParaRPr>
          </a:p>
        </p:txBody>
      </p:sp>
      <p:grpSp>
        <p:nvGrpSpPr>
          <p:cNvPr id="428" name="Google Shape;428;p41"/>
          <p:cNvGrpSpPr/>
          <p:nvPr/>
        </p:nvGrpSpPr>
        <p:grpSpPr>
          <a:xfrm>
            <a:off x="3430506" y="3075575"/>
            <a:ext cx="2506319" cy="1214700"/>
            <a:chOff x="3430506" y="3075575"/>
            <a:chExt cx="2506319" cy="1214700"/>
          </a:xfrm>
        </p:grpSpPr>
        <p:sp>
          <p:nvSpPr>
            <p:cNvPr id="429" name="Google Shape;429;p41"/>
            <p:cNvSpPr/>
            <p:nvPr/>
          </p:nvSpPr>
          <p:spPr>
            <a:xfrm rot="2700000">
              <a:off x="3616986" y="3244872"/>
              <a:ext cx="841740" cy="876105"/>
            </a:xfrm>
            <a:prstGeom prst="plus">
              <a:avLst>
                <a:gd name="adj" fmla="val 42156"/>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30" name="Google Shape;430;p41"/>
            <p:cNvSpPr txBox="1"/>
            <p:nvPr/>
          </p:nvSpPr>
          <p:spPr>
            <a:xfrm>
              <a:off x="4134125" y="3206675"/>
              <a:ext cx="18027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solidFill>
                    <a:srgbClr val="990000"/>
                  </a:solidFill>
                  <a:latin typeface="Roboto"/>
                  <a:ea typeface="Roboto"/>
                  <a:cs typeface="Roboto"/>
                  <a:sym typeface="Roboto"/>
                </a:rPr>
                <a:t>Black </a:t>
              </a:r>
              <a:endParaRPr sz="2200" b="1">
                <a:solidFill>
                  <a:srgbClr val="990000"/>
                </a:solidFill>
                <a:latin typeface="Roboto"/>
                <a:ea typeface="Roboto"/>
                <a:cs typeface="Roboto"/>
                <a:sym typeface="Roboto"/>
              </a:endParaRPr>
            </a:p>
            <a:p>
              <a:pPr marL="0" lvl="0" indent="0" algn="ctr" rtl="0">
                <a:spcBef>
                  <a:spcPts val="0"/>
                </a:spcBef>
                <a:spcAft>
                  <a:spcPts val="0"/>
                </a:spcAft>
                <a:buNone/>
              </a:pPr>
              <a:r>
                <a:rPr lang="en-GB" sz="2200" b="1">
                  <a:solidFill>
                    <a:srgbClr val="990000"/>
                  </a:solidFill>
                  <a:latin typeface="Roboto"/>
                  <a:ea typeface="Roboto"/>
                  <a:cs typeface="Roboto"/>
                  <a:sym typeface="Roboto"/>
                </a:rPr>
                <a:t>box</a:t>
              </a:r>
              <a:endParaRPr sz="2200" b="1">
                <a:solidFill>
                  <a:srgbClr val="99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2"/>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1. Doctor and patient trust the system</a:t>
            </a:r>
            <a:endParaRPr/>
          </a:p>
        </p:txBody>
      </p:sp>
      <p:pic>
        <p:nvPicPr>
          <p:cNvPr id="436" name="Google Shape;436;p42" title="robot (6).png"/>
          <p:cNvPicPr preferRelativeResize="0"/>
          <p:nvPr/>
        </p:nvPicPr>
        <p:blipFill>
          <a:blip r:embed="rId3">
            <a:alphaModFix/>
          </a:blip>
          <a:stretch>
            <a:fillRect/>
          </a:stretch>
        </p:blipFill>
        <p:spPr>
          <a:xfrm>
            <a:off x="3692646" y="1306919"/>
            <a:ext cx="1802749" cy="1802749"/>
          </a:xfrm>
          <a:prstGeom prst="rect">
            <a:avLst/>
          </a:prstGeom>
          <a:noFill/>
          <a:ln>
            <a:noFill/>
          </a:ln>
        </p:spPr>
      </p:pic>
      <p:grpSp>
        <p:nvGrpSpPr>
          <p:cNvPr id="437" name="Google Shape;437;p42"/>
          <p:cNvGrpSpPr/>
          <p:nvPr/>
        </p:nvGrpSpPr>
        <p:grpSpPr>
          <a:xfrm>
            <a:off x="623103" y="1114145"/>
            <a:ext cx="2807400" cy="1794984"/>
            <a:chOff x="623103" y="1114145"/>
            <a:chExt cx="2807400" cy="1794984"/>
          </a:xfrm>
        </p:grpSpPr>
        <p:sp>
          <p:nvSpPr>
            <p:cNvPr id="438" name="Google Shape;438;p42"/>
            <p:cNvSpPr txBox="1"/>
            <p:nvPr/>
          </p:nvSpPr>
          <p:spPr>
            <a:xfrm>
              <a:off x="623103" y="1114145"/>
              <a:ext cx="28074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high fever, no nasal symptoms, difficulty breathing</a:t>
              </a:r>
              <a:endParaRPr sz="2200" b="1">
                <a:latin typeface="Roboto"/>
                <a:ea typeface="Roboto"/>
                <a:cs typeface="Roboto"/>
                <a:sym typeface="Roboto"/>
              </a:endParaRPr>
            </a:p>
          </p:txBody>
        </p:sp>
        <p:sp>
          <p:nvSpPr>
            <p:cNvPr id="439" name="Google Shape;439;p42"/>
            <p:cNvSpPr/>
            <p:nvPr/>
          </p:nvSpPr>
          <p:spPr>
            <a:xfrm>
              <a:off x="1381146" y="23361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440" name="Google Shape;440;p42"/>
          <p:cNvGrpSpPr/>
          <p:nvPr/>
        </p:nvGrpSpPr>
        <p:grpSpPr>
          <a:xfrm>
            <a:off x="5638650" y="1091829"/>
            <a:ext cx="2807400" cy="1702000"/>
            <a:chOff x="5638650" y="1091829"/>
            <a:chExt cx="2807400" cy="1702000"/>
          </a:xfrm>
        </p:grpSpPr>
        <p:sp>
          <p:nvSpPr>
            <p:cNvPr id="441" name="Google Shape;441;p42"/>
            <p:cNvSpPr/>
            <p:nvPr/>
          </p:nvSpPr>
          <p:spPr>
            <a:xfrm>
              <a:off x="6277796" y="22208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42" name="Google Shape;442;p42"/>
            <p:cNvSpPr txBox="1"/>
            <p:nvPr/>
          </p:nvSpPr>
          <p:spPr>
            <a:xfrm>
              <a:off x="5638650" y="1091829"/>
              <a:ext cx="28074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Patient has pneumonia, </a:t>
              </a:r>
              <a:r>
                <a:rPr lang="en-GB" sz="2200" b="1">
                  <a:latin typeface="Roboto"/>
                  <a:ea typeface="Roboto"/>
                  <a:cs typeface="Roboto"/>
                  <a:sym typeface="Roboto"/>
                </a:rPr>
                <a:t>because…</a:t>
              </a:r>
              <a:endParaRPr sz="2200" b="1">
                <a:latin typeface="Roboto"/>
                <a:ea typeface="Roboto"/>
                <a:cs typeface="Roboto"/>
                <a:sym typeface="Roboto"/>
              </a:endParaRPr>
            </a:p>
          </p:txBody>
        </p:sp>
      </p:grpSp>
      <p:pic>
        <p:nvPicPr>
          <p:cNvPr id="443" name="Google Shape;443;p42" title="medical-assistance (2).png"/>
          <p:cNvPicPr preferRelativeResize="0"/>
          <p:nvPr/>
        </p:nvPicPr>
        <p:blipFill>
          <a:blip r:embed="rId4">
            <a:alphaModFix/>
          </a:blip>
          <a:stretch>
            <a:fillRect/>
          </a:stretch>
        </p:blipFill>
        <p:spPr>
          <a:xfrm>
            <a:off x="7269763" y="3144750"/>
            <a:ext cx="1673375" cy="1673375"/>
          </a:xfrm>
          <a:prstGeom prst="rect">
            <a:avLst/>
          </a:prstGeom>
          <a:noFill/>
          <a:ln>
            <a:noFill/>
          </a:ln>
        </p:spPr>
      </p:pic>
      <p:pic>
        <p:nvPicPr>
          <p:cNvPr id="444" name="Google Shape;444;p42" title="fever.png"/>
          <p:cNvPicPr preferRelativeResize="0"/>
          <p:nvPr/>
        </p:nvPicPr>
        <p:blipFill>
          <a:blip r:embed="rId5">
            <a:alphaModFix/>
          </a:blip>
          <a:stretch>
            <a:fillRect/>
          </a:stretch>
        </p:blipFill>
        <p:spPr>
          <a:xfrm>
            <a:off x="380950" y="3075575"/>
            <a:ext cx="1802749" cy="1802749"/>
          </a:xfrm>
          <a:prstGeom prst="rect">
            <a:avLst/>
          </a:prstGeom>
          <a:noFill/>
          <a:ln>
            <a:noFill/>
          </a:ln>
        </p:spPr>
      </p:pic>
      <p:pic>
        <p:nvPicPr>
          <p:cNvPr id="445" name="Google Shape;445;p42" title="idea (1).png"/>
          <p:cNvPicPr preferRelativeResize="0"/>
          <p:nvPr/>
        </p:nvPicPr>
        <p:blipFill>
          <a:blip r:embed="rId6">
            <a:alphaModFix/>
          </a:blip>
          <a:stretch>
            <a:fillRect/>
          </a:stretch>
        </p:blipFill>
        <p:spPr>
          <a:xfrm>
            <a:off x="6836905" y="3012900"/>
            <a:ext cx="749975" cy="749975"/>
          </a:xfrm>
          <a:prstGeom prst="rect">
            <a:avLst/>
          </a:prstGeom>
          <a:noFill/>
          <a:ln>
            <a:noFill/>
          </a:ln>
        </p:spPr>
      </p:pic>
      <p:pic>
        <p:nvPicPr>
          <p:cNvPr id="446" name="Google Shape;446;p42" title="idea (1).png"/>
          <p:cNvPicPr preferRelativeResize="0"/>
          <p:nvPr/>
        </p:nvPicPr>
        <p:blipFill>
          <a:blip r:embed="rId6">
            <a:alphaModFix/>
          </a:blip>
          <a:stretch>
            <a:fillRect/>
          </a:stretch>
        </p:blipFill>
        <p:spPr>
          <a:xfrm>
            <a:off x="1875880" y="3075575"/>
            <a:ext cx="749975" cy="749975"/>
          </a:xfrm>
          <a:prstGeom prst="rect">
            <a:avLst/>
          </a:prstGeom>
          <a:noFill/>
          <a:ln>
            <a:noFill/>
          </a:ln>
        </p:spPr>
      </p:pic>
      <p:grpSp>
        <p:nvGrpSpPr>
          <p:cNvPr id="447" name="Google Shape;447;p42"/>
          <p:cNvGrpSpPr/>
          <p:nvPr/>
        </p:nvGrpSpPr>
        <p:grpSpPr>
          <a:xfrm>
            <a:off x="3523338" y="3228432"/>
            <a:ext cx="2097300" cy="2108818"/>
            <a:chOff x="3523338" y="3228432"/>
            <a:chExt cx="2097300" cy="2108818"/>
          </a:xfrm>
        </p:grpSpPr>
        <p:grpSp>
          <p:nvGrpSpPr>
            <p:cNvPr id="448" name="Google Shape;448;p42"/>
            <p:cNvGrpSpPr/>
            <p:nvPr/>
          </p:nvGrpSpPr>
          <p:grpSpPr>
            <a:xfrm>
              <a:off x="3673725" y="3228432"/>
              <a:ext cx="1855800" cy="1207200"/>
              <a:chOff x="3673725" y="3228432"/>
              <a:chExt cx="1855800" cy="1207200"/>
            </a:xfrm>
          </p:grpSpPr>
          <p:sp>
            <p:nvSpPr>
              <p:cNvPr id="449" name="Google Shape;449;p42"/>
              <p:cNvSpPr/>
              <p:nvPr/>
            </p:nvSpPr>
            <p:spPr>
              <a:xfrm rot="10800000">
                <a:off x="3673725" y="3228432"/>
                <a:ext cx="1855800" cy="1207200"/>
              </a:xfrm>
              <a:prstGeom prst="wedgeEllipseCallout">
                <a:avLst>
                  <a:gd name="adj1" fmla="val -20833"/>
                  <a:gd name="adj2" fmla="val 62500"/>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50" name="Google Shape;450;p42"/>
              <p:cNvSpPr txBox="1"/>
              <p:nvPr/>
            </p:nvSpPr>
            <p:spPr>
              <a:xfrm>
                <a:off x="3784174" y="3377633"/>
                <a:ext cx="16200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latin typeface="Roboto"/>
                    <a:ea typeface="Roboto"/>
                    <a:cs typeface="Roboto"/>
                    <a:sym typeface="Roboto"/>
                  </a:rPr>
                  <a:t>Cough, high fever: Pneumonia </a:t>
                </a:r>
                <a:endParaRPr sz="1200">
                  <a:latin typeface="Roboto"/>
                  <a:ea typeface="Roboto"/>
                  <a:cs typeface="Roboto"/>
                  <a:sym typeface="Roboto"/>
                </a:endParaRPr>
              </a:p>
              <a:p>
                <a:pPr marL="0" lvl="0" indent="0" algn="ctr" rtl="0">
                  <a:spcBef>
                    <a:spcPts val="0"/>
                  </a:spcBef>
                  <a:spcAft>
                    <a:spcPts val="0"/>
                  </a:spcAft>
                  <a:buNone/>
                </a:pPr>
                <a:r>
                  <a:rPr lang="en-GB" sz="1200">
                    <a:latin typeface="Roboto"/>
                    <a:ea typeface="Roboto"/>
                    <a:cs typeface="Roboto"/>
                    <a:sym typeface="Roboto"/>
                  </a:rPr>
                  <a:t>No nasal symptoms: Common cold </a:t>
                </a:r>
                <a:endParaRPr sz="1200">
                  <a:latin typeface="Roboto"/>
                  <a:ea typeface="Roboto"/>
                  <a:cs typeface="Roboto"/>
                  <a:sym typeface="Roboto"/>
                </a:endParaRPr>
              </a:p>
              <a:p>
                <a:pPr marL="0" lvl="0" indent="0" algn="ctr" rtl="0">
                  <a:spcBef>
                    <a:spcPts val="0"/>
                  </a:spcBef>
                  <a:spcAft>
                    <a:spcPts val="0"/>
                  </a:spcAft>
                  <a:buNone/>
                </a:pPr>
                <a:r>
                  <a:rPr lang="en-GB" sz="1200">
                    <a:latin typeface="Roboto"/>
                    <a:ea typeface="Roboto"/>
                    <a:cs typeface="Roboto"/>
                    <a:sym typeface="Roboto"/>
                  </a:rPr>
                  <a:t> </a:t>
                </a:r>
                <a:endParaRPr sz="1200">
                  <a:latin typeface="Roboto"/>
                  <a:ea typeface="Roboto"/>
                  <a:cs typeface="Roboto"/>
                  <a:sym typeface="Roboto"/>
                </a:endParaRPr>
              </a:p>
              <a:p>
                <a:pPr marL="0" lvl="0" indent="0" algn="ctr" rtl="0">
                  <a:spcBef>
                    <a:spcPts val="0"/>
                  </a:spcBef>
                  <a:spcAft>
                    <a:spcPts val="0"/>
                  </a:spcAft>
                  <a:buNone/>
                </a:pPr>
                <a:endParaRPr sz="1200"/>
              </a:p>
            </p:txBody>
          </p:sp>
          <p:cxnSp>
            <p:nvCxnSpPr>
              <p:cNvPr id="451" name="Google Shape;451;p42"/>
              <p:cNvCxnSpPr/>
              <p:nvPr/>
            </p:nvCxnSpPr>
            <p:spPr>
              <a:xfrm rot="10800000">
                <a:off x="5091351" y="3671025"/>
                <a:ext cx="0" cy="188100"/>
              </a:xfrm>
              <a:prstGeom prst="straightConnector1">
                <a:avLst/>
              </a:prstGeom>
              <a:noFill/>
              <a:ln w="9525" cap="flat" cmpd="sng">
                <a:solidFill>
                  <a:srgbClr val="000000"/>
                </a:solidFill>
                <a:prstDash val="solid"/>
                <a:round/>
                <a:headEnd type="none" w="med" len="med"/>
                <a:tailEnd type="triangle" w="med" len="med"/>
              </a:ln>
            </p:spPr>
          </p:cxnSp>
          <p:cxnSp>
            <p:nvCxnSpPr>
              <p:cNvPr id="452" name="Google Shape;452;p42"/>
              <p:cNvCxnSpPr/>
              <p:nvPr/>
            </p:nvCxnSpPr>
            <p:spPr>
              <a:xfrm flipH="1">
                <a:off x="5141088" y="4036591"/>
                <a:ext cx="2400" cy="212100"/>
              </a:xfrm>
              <a:prstGeom prst="straightConnector1">
                <a:avLst/>
              </a:prstGeom>
              <a:noFill/>
              <a:ln w="9525" cap="flat" cmpd="sng">
                <a:solidFill>
                  <a:srgbClr val="000000"/>
                </a:solidFill>
                <a:prstDash val="solid"/>
                <a:round/>
                <a:headEnd type="none" w="med" len="med"/>
                <a:tailEnd type="triangle" w="med" len="med"/>
              </a:ln>
            </p:spPr>
          </p:cxnSp>
        </p:grpSp>
        <p:sp>
          <p:nvSpPr>
            <p:cNvPr id="453" name="Google Shape;453;p42"/>
            <p:cNvSpPr txBox="1"/>
            <p:nvPr/>
          </p:nvSpPr>
          <p:spPr>
            <a:xfrm>
              <a:off x="3523338" y="4384750"/>
              <a:ext cx="20973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solidFill>
                    <a:srgbClr val="38761D"/>
                  </a:solidFill>
                  <a:latin typeface="Roboto"/>
                  <a:ea typeface="Roboto"/>
                  <a:cs typeface="Roboto"/>
                  <a:sym typeface="Roboto"/>
                </a:rPr>
                <a:t>Interpretable</a:t>
              </a:r>
              <a:endParaRPr sz="2200" b="1">
                <a:solidFill>
                  <a:srgbClr val="38761D"/>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3"/>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The system is uncertainty-aware</a:t>
            </a:r>
            <a:endParaRPr/>
          </a:p>
        </p:txBody>
      </p:sp>
      <p:pic>
        <p:nvPicPr>
          <p:cNvPr id="459" name="Google Shape;459;p43" title="robot (6).png"/>
          <p:cNvPicPr preferRelativeResize="0"/>
          <p:nvPr/>
        </p:nvPicPr>
        <p:blipFill>
          <a:blip r:embed="rId3">
            <a:alphaModFix/>
          </a:blip>
          <a:stretch>
            <a:fillRect/>
          </a:stretch>
        </p:blipFill>
        <p:spPr>
          <a:xfrm>
            <a:off x="1060421" y="1853844"/>
            <a:ext cx="1802749" cy="1802749"/>
          </a:xfrm>
          <a:prstGeom prst="rect">
            <a:avLst/>
          </a:prstGeom>
          <a:noFill/>
          <a:ln>
            <a:noFill/>
          </a:ln>
        </p:spPr>
      </p:pic>
      <p:grpSp>
        <p:nvGrpSpPr>
          <p:cNvPr id="460" name="Google Shape;460;p43"/>
          <p:cNvGrpSpPr/>
          <p:nvPr/>
        </p:nvGrpSpPr>
        <p:grpSpPr>
          <a:xfrm>
            <a:off x="3156820" y="1853854"/>
            <a:ext cx="2807400" cy="1486900"/>
            <a:chOff x="5638650" y="1306929"/>
            <a:chExt cx="2807400" cy="1486900"/>
          </a:xfrm>
        </p:grpSpPr>
        <p:sp>
          <p:nvSpPr>
            <p:cNvPr id="461" name="Google Shape;461;p43"/>
            <p:cNvSpPr/>
            <p:nvPr/>
          </p:nvSpPr>
          <p:spPr>
            <a:xfrm>
              <a:off x="6277796" y="22208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2" name="Google Shape;462;p43"/>
            <p:cNvSpPr txBox="1"/>
            <p:nvPr/>
          </p:nvSpPr>
          <p:spPr>
            <a:xfrm>
              <a:off x="5638650" y="1306929"/>
              <a:ext cx="28074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Patient has pneumonia</a:t>
              </a:r>
              <a:endParaRPr sz="2200" b="1">
                <a:latin typeface="Roboto"/>
                <a:ea typeface="Roboto"/>
                <a:cs typeface="Roboto"/>
                <a:sym typeface="Roboto"/>
              </a:endParaRPr>
            </a:p>
          </p:txBody>
        </p:sp>
      </p:grpSp>
      <p:pic>
        <p:nvPicPr>
          <p:cNvPr id="463" name="Google Shape;463;p43" title="medical-assistance (2).png"/>
          <p:cNvPicPr preferRelativeResize="0"/>
          <p:nvPr/>
        </p:nvPicPr>
        <p:blipFill>
          <a:blip r:embed="rId4">
            <a:alphaModFix/>
          </a:blip>
          <a:stretch>
            <a:fillRect/>
          </a:stretch>
        </p:blipFill>
        <p:spPr>
          <a:xfrm>
            <a:off x="6270513" y="1966650"/>
            <a:ext cx="1673375" cy="1673375"/>
          </a:xfrm>
          <a:prstGeom prst="rect">
            <a:avLst/>
          </a:prstGeom>
          <a:noFill/>
          <a:ln>
            <a:noFill/>
          </a:ln>
        </p:spPr>
      </p:pic>
      <p:grpSp>
        <p:nvGrpSpPr>
          <p:cNvPr id="464" name="Google Shape;464;p43"/>
          <p:cNvGrpSpPr/>
          <p:nvPr/>
        </p:nvGrpSpPr>
        <p:grpSpPr>
          <a:xfrm>
            <a:off x="5694838" y="3904746"/>
            <a:ext cx="3549425" cy="775837"/>
            <a:chOff x="4259800" y="4280725"/>
            <a:chExt cx="3549425" cy="775837"/>
          </a:xfrm>
        </p:grpSpPr>
        <p:sp>
          <p:nvSpPr>
            <p:cNvPr id="465" name="Google Shape;465;p43"/>
            <p:cNvSpPr txBox="1"/>
            <p:nvPr/>
          </p:nvSpPr>
          <p:spPr>
            <a:xfrm>
              <a:off x="4736025" y="4280725"/>
              <a:ext cx="3073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Action threshold pneumonia: 60% </a:t>
              </a:r>
              <a:endParaRPr sz="2200">
                <a:latin typeface="Roboto"/>
                <a:ea typeface="Roboto"/>
                <a:cs typeface="Roboto"/>
                <a:sym typeface="Roboto"/>
              </a:endParaRPr>
            </a:p>
          </p:txBody>
        </p:sp>
        <p:sp>
          <p:nvSpPr>
            <p:cNvPr id="466" name="Google Shape;466;p43"/>
            <p:cNvSpPr/>
            <p:nvPr/>
          </p:nvSpPr>
          <p:spPr>
            <a:xfrm>
              <a:off x="4259800" y="4351700"/>
              <a:ext cx="476226" cy="704862"/>
            </a:xfrm>
            <a:prstGeom prst="lightningBol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67" name="Google Shape;467;p43"/>
          <p:cNvSpPr txBox="1"/>
          <p:nvPr/>
        </p:nvSpPr>
        <p:spPr>
          <a:xfrm>
            <a:off x="7677225" y="1356075"/>
            <a:ext cx="1190700" cy="9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a:latin typeface="Roboto"/>
                <a:ea typeface="Roboto"/>
                <a:cs typeface="Roboto"/>
                <a:sym typeface="Roboto"/>
              </a:rPr>
              <a:t>?</a:t>
            </a:r>
            <a:endParaRPr sz="50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4"/>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The system is uncertainty-aware</a:t>
            </a:r>
            <a:endParaRPr/>
          </a:p>
        </p:txBody>
      </p:sp>
      <p:pic>
        <p:nvPicPr>
          <p:cNvPr id="473" name="Google Shape;473;p44" title="robot (6).png"/>
          <p:cNvPicPr preferRelativeResize="0"/>
          <p:nvPr/>
        </p:nvPicPr>
        <p:blipFill>
          <a:blip r:embed="rId3">
            <a:alphaModFix/>
          </a:blip>
          <a:stretch>
            <a:fillRect/>
          </a:stretch>
        </p:blipFill>
        <p:spPr>
          <a:xfrm>
            <a:off x="1060421" y="1853844"/>
            <a:ext cx="1802749" cy="1802749"/>
          </a:xfrm>
          <a:prstGeom prst="rect">
            <a:avLst/>
          </a:prstGeom>
          <a:noFill/>
          <a:ln>
            <a:noFill/>
          </a:ln>
        </p:spPr>
      </p:pic>
      <p:grpSp>
        <p:nvGrpSpPr>
          <p:cNvPr id="474" name="Google Shape;474;p44"/>
          <p:cNvGrpSpPr/>
          <p:nvPr/>
        </p:nvGrpSpPr>
        <p:grpSpPr>
          <a:xfrm>
            <a:off x="3156820" y="1853854"/>
            <a:ext cx="2807400" cy="1486900"/>
            <a:chOff x="5638650" y="1306929"/>
            <a:chExt cx="2807400" cy="1486900"/>
          </a:xfrm>
        </p:grpSpPr>
        <p:sp>
          <p:nvSpPr>
            <p:cNvPr id="475" name="Google Shape;475;p44"/>
            <p:cNvSpPr/>
            <p:nvPr/>
          </p:nvSpPr>
          <p:spPr>
            <a:xfrm>
              <a:off x="6277796" y="22208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76" name="Google Shape;476;p44"/>
            <p:cNvSpPr txBox="1"/>
            <p:nvPr/>
          </p:nvSpPr>
          <p:spPr>
            <a:xfrm>
              <a:off x="5638650" y="1306929"/>
              <a:ext cx="28074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Chance of pneumonia: 50%</a:t>
              </a:r>
              <a:endParaRPr sz="2200" b="1">
                <a:latin typeface="Roboto"/>
                <a:ea typeface="Roboto"/>
                <a:cs typeface="Roboto"/>
                <a:sym typeface="Roboto"/>
              </a:endParaRPr>
            </a:p>
          </p:txBody>
        </p:sp>
      </p:grpSp>
      <p:pic>
        <p:nvPicPr>
          <p:cNvPr id="477" name="Google Shape;477;p44" title="medical-assistance (2).png"/>
          <p:cNvPicPr preferRelativeResize="0"/>
          <p:nvPr/>
        </p:nvPicPr>
        <p:blipFill>
          <a:blip r:embed="rId4">
            <a:alphaModFix/>
          </a:blip>
          <a:stretch>
            <a:fillRect/>
          </a:stretch>
        </p:blipFill>
        <p:spPr>
          <a:xfrm>
            <a:off x="6270513" y="1966650"/>
            <a:ext cx="1673375" cy="1673375"/>
          </a:xfrm>
          <a:prstGeom prst="rect">
            <a:avLst/>
          </a:prstGeom>
          <a:noFill/>
          <a:ln>
            <a:noFill/>
          </a:ln>
        </p:spPr>
      </p:pic>
      <p:grpSp>
        <p:nvGrpSpPr>
          <p:cNvPr id="478" name="Google Shape;478;p44"/>
          <p:cNvGrpSpPr/>
          <p:nvPr/>
        </p:nvGrpSpPr>
        <p:grpSpPr>
          <a:xfrm>
            <a:off x="5694838" y="3904746"/>
            <a:ext cx="3549425" cy="775837"/>
            <a:chOff x="4259800" y="4280725"/>
            <a:chExt cx="3549425" cy="775837"/>
          </a:xfrm>
        </p:grpSpPr>
        <p:sp>
          <p:nvSpPr>
            <p:cNvPr id="479" name="Google Shape;479;p44"/>
            <p:cNvSpPr txBox="1"/>
            <p:nvPr/>
          </p:nvSpPr>
          <p:spPr>
            <a:xfrm>
              <a:off x="4736025" y="4280725"/>
              <a:ext cx="3073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Action threshold pneumonia: 60% </a:t>
              </a:r>
              <a:endParaRPr sz="2200">
                <a:latin typeface="Roboto"/>
                <a:ea typeface="Roboto"/>
                <a:cs typeface="Roboto"/>
                <a:sym typeface="Roboto"/>
              </a:endParaRPr>
            </a:p>
          </p:txBody>
        </p:sp>
        <p:sp>
          <p:nvSpPr>
            <p:cNvPr id="480" name="Google Shape;480;p44"/>
            <p:cNvSpPr/>
            <p:nvPr/>
          </p:nvSpPr>
          <p:spPr>
            <a:xfrm>
              <a:off x="4259800" y="4351700"/>
              <a:ext cx="476226" cy="704862"/>
            </a:xfrm>
            <a:prstGeom prst="lightningBol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81" name="Google Shape;481;p44"/>
          <p:cNvGrpSpPr/>
          <p:nvPr/>
        </p:nvGrpSpPr>
        <p:grpSpPr>
          <a:xfrm>
            <a:off x="5819330" y="909150"/>
            <a:ext cx="3069021" cy="749975"/>
            <a:chOff x="5819330" y="909150"/>
            <a:chExt cx="3069021" cy="749975"/>
          </a:xfrm>
        </p:grpSpPr>
        <p:pic>
          <p:nvPicPr>
            <p:cNvPr id="482" name="Google Shape;482;p44" title="idea (1).png"/>
            <p:cNvPicPr preferRelativeResize="0"/>
            <p:nvPr/>
          </p:nvPicPr>
          <p:blipFill>
            <a:blip r:embed="rId5">
              <a:alphaModFix/>
            </a:blip>
            <a:stretch>
              <a:fillRect/>
            </a:stretch>
          </p:blipFill>
          <p:spPr>
            <a:xfrm>
              <a:off x="5819330" y="909150"/>
              <a:ext cx="749975" cy="749975"/>
            </a:xfrm>
            <a:prstGeom prst="rect">
              <a:avLst/>
            </a:prstGeom>
            <a:noFill/>
            <a:ln>
              <a:noFill/>
            </a:ln>
          </p:spPr>
        </p:pic>
        <p:sp>
          <p:nvSpPr>
            <p:cNvPr id="483" name="Google Shape;483;p44"/>
            <p:cNvSpPr txBox="1"/>
            <p:nvPr/>
          </p:nvSpPr>
          <p:spPr>
            <a:xfrm>
              <a:off x="6619451" y="909150"/>
              <a:ext cx="2268900" cy="52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Order additional testing</a:t>
              </a:r>
              <a:endParaRPr sz="2200">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5"/>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2. The system is uncertainty-aware</a:t>
            </a:r>
            <a:endParaRPr/>
          </a:p>
        </p:txBody>
      </p:sp>
      <p:pic>
        <p:nvPicPr>
          <p:cNvPr id="489" name="Google Shape;489;p45" title="robot (6).png"/>
          <p:cNvPicPr preferRelativeResize="0"/>
          <p:nvPr/>
        </p:nvPicPr>
        <p:blipFill>
          <a:blip r:embed="rId3">
            <a:alphaModFix/>
          </a:blip>
          <a:stretch>
            <a:fillRect/>
          </a:stretch>
        </p:blipFill>
        <p:spPr>
          <a:xfrm>
            <a:off x="1060421" y="1853844"/>
            <a:ext cx="1802749" cy="1802749"/>
          </a:xfrm>
          <a:prstGeom prst="rect">
            <a:avLst/>
          </a:prstGeom>
          <a:noFill/>
          <a:ln>
            <a:noFill/>
          </a:ln>
        </p:spPr>
      </p:pic>
      <p:grpSp>
        <p:nvGrpSpPr>
          <p:cNvPr id="490" name="Google Shape;490;p45"/>
          <p:cNvGrpSpPr/>
          <p:nvPr/>
        </p:nvGrpSpPr>
        <p:grpSpPr>
          <a:xfrm>
            <a:off x="3156820" y="1853854"/>
            <a:ext cx="2807400" cy="1486900"/>
            <a:chOff x="5638650" y="1306929"/>
            <a:chExt cx="2807400" cy="1486900"/>
          </a:xfrm>
        </p:grpSpPr>
        <p:sp>
          <p:nvSpPr>
            <p:cNvPr id="491" name="Google Shape;491;p45"/>
            <p:cNvSpPr/>
            <p:nvPr/>
          </p:nvSpPr>
          <p:spPr>
            <a:xfrm>
              <a:off x="6277796" y="2220829"/>
              <a:ext cx="1529100" cy="573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92" name="Google Shape;492;p45"/>
            <p:cNvSpPr txBox="1"/>
            <p:nvPr/>
          </p:nvSpPr>
          <p:spPr>
            <a:xfrm>
              <a:off x="5638650" y="1306929"/>
              <a:ext cx="28074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Chance of pneumonia: 90%</a:t>
              </a:r>
              <a:endParaRPr sz="2200" b="1">
                <a:latin typeface="Roboto"/>
                <a:ea typeface="Roboto"/>
                <a:cs typeface="Roboto"/>
                <a:sym typeface="Roboto"/>
              </a:endParaRPr>
            </a:p>
          </p:txBody>
        </p:sp>
      </p:grpSp>
      <p:pic>
        <p:nvPicPr>
          <p:cNvPr id="493" name="Google Shape;493;p45" title="medical-assistance (2).png"/>
          <p:cNvPicPr preferRelativeResize="0"/>
          <p:nvPr/>
        </p:nvPicPr>
        <p:blipFill>
          <a:blip r:embed="rId4">
            <a:alphaModFix/>
          </a:blip>
          <a:stretch>
            <a:fillRect/>
          </a:stretch>
        </p:blipFill>
        <p:spPr>
          <a:xfrm>
            <a:off x="6270513" y="1966650"/>
            <a:ext cx="1673375" cy="1673375"/>
          </a:xfrm>
          <a:prstGeom prst="rect">
            <a:avLst/>
          </a:prstGeom>
          <a:noFill/>
          <a:ln>
            <a:noFill/>
          </a:ln>
        </p:spPr>
      </p:pic>
      <p:grpSp>
        <p:nvGrpSpPr>
          <p:cNvPr id="494" name="Google Shape;494;p45"/>
          <p:cNvGrpSpPr/>
          <p:nvPr/>
        </p:nvGrpSpPr>
        <p:grpSpPr>
          <a:xfrm>
            <a:off x="5694838" y="3904746"/>
            <a:ext cx="3549425" cy="775837"/>
            <a:chOff x="4259800" y="4280725"/>
            <a:chExt cx="3549425" cy="775837"/>
          </a:xfrm>
        </p:grpSpPr>
        <p:sp>
          <p:nvSpPr>
            <p:cNvPr id="495" name="Google Shape;495;p45"/>
            <p:cNvSpPr txBox="1"/>
            <p:nvPr/>
          </p:nvSpPr>
          <p:spPr>
            <a:xfrm>
              <a:off x="4736025" y="4280725"/>
              <a:ext cx="30732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Action threshold pneumonia: 60% </a:t>
              </a:r>
              <a:endParaRPr sz="2200">
                <a:latin typeface="Roboto"/>
                <a:ea typeface="Roboto"/>
                <a:cs typeface="Roboto"/>
                <a:sym typeface="Roboto"/>
              </a:endParaRPr>
            </a:p>
          </p:txBody>
        </p:sp>
        <p:sp>
          <p:nvSpPr>
            <p:cNvPr id="496" name="Google Shape;496;p45"/>
            <p:cNvSpPr/>
            <p:nvPr/>
          </p:nvSpPr>
          <p:spPr>
            <a:xfrm>
              <a:off x="4259800" y="4351700"/>
              <a:ext cx="476226" cy="704862"/>
            </a:xfrm>
            <a:prstGeom prst="lightningBol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497" name="Google Shape;497;p45"/>
          <p:cNvGrpSpPr/>
          <p:nvPr/>
        </p:nvGrpSpPr>
        <p:grpSpPr>
          <a:xfrm>
            <a:off x="5819330" y="909150"/>
            <a:ext cx="3181817" cy="749975"/>
            <a:chOff x="5819330" y="909150"/>
            <a:chExt cx="3181817" cy="749975"/>
          </a:xfrm>
        </p:grpSpPr>
        <p:pic>
          <p:nvPicPr>
            <p:cNvPr id="498" name="Google Shape;498;p45" title="idea (1).png"/>
            <p:cNvPicPr preferRelativeResize="0"/>
            <p:nvPr/>
          </p:nvPicPr>
          <p:blipFill>
            <a:blip r:embed="rId5">
              <a:alphaModFix/>
            </a:blip>
            <a:stretch>
              <a:fillRect/>
            </a:stretch>
          </p:blipFill>
          <p:spPr>
            <a:xfrm>
              <a:off x="5819330" y="909150"/>
              <a:ext cx="749975" cy="749975"/>
            </a:xfrm>
            <a:prstGeom prst="rect">
              <a:avLst/>
            </a:prstGeom>
            <a:noFill/>
            <a:ln>
              <a:noFill/>
            </a:ln>
          </p:spPr>
        </p:pic>
        <p:sp>
          <p:nvSpPr>
            <p:cNvPr id="499" name="Google Shape;499;p45"/>
            <p:cNvSpPr txBox="1"/>
            <p:nvPr/>
          </p:nvSpPr>
          <p:spPr>
            <a:xfrm>
              <a:off x="6732247" y="909150"/>
              <a:ext cx="2268900" cy="52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Roboto"/>
                  <a:ea typeface="Roboto"/>
                  <a:cs typeface="Roboto"/>
                  <a:sym typeface="Roboto"/>
                </a:rPr>
                <a:t>Treat with antibiotics</a:t>
              </a:r>
              <a:endParaRPr sz="2200">
                <a:latin typeface="Roboto"/>
                <a:ea typeface="Roboto"/>
                <a:cs typeface="Roboto"/>
                <a:sym typeface="Roboto"/>
              </a:endParaRPr>
            </a:p>
          </p:txBody>
        </p:sp>
      </p:grpSp>
      <p:sp>
        <p:nvSpPr>
          <p:cNvPr id="500" name="Google Shape;500;p45"/>
          <p:cNvSpPr/>
          <p:nvPr/>
        </p:nvSpPr>
        <p:spPr>
          <a:xfrm>
            <a:off x="5694838" y="3977714"/>
            <a:ext cx="476226" cy="704862"/>
          </a:xfrm>
          <a:prstGeom prst="lightningBol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6"/>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Two major requirements for our AI system</a:t>
            </a:r>
            <a:endParaRPr/>
          </a:p>
        </p:txBody>
      </p:sp>
      <p:grpSp>
        <p:nvGrpSpPr>
          <p:cNvPr id="506" name="Google Shape;506;p46"/>
          <p:cNvGrpSpPr/>
          <p:nvPr/>
        </p:nvGrpSpPr>
        <p:grpSpPr>
          <a:xfrm>
            <a:off x="1243665" y="1788025"/>
            <a:ext cx="2931143" cy="2490600"/>
            <a:chOff x="573725" y="2422700"/>
            <a:chExt cx="2420432" cy="2490600"/>
          </a:xfrm>
        </p:grpSpPr>
        <p:sp>
          <p:nvSpPr>
            <p:cNvPr id="507" name="Google Shape;507;p46"/>
            <p:cNvSpPr/>
            <p:nvPr/>
          </p:nvSpPr>
          <p:spPr>
            <a:xfrm>
              <a:off x="573757" y="2422700"/>
              <a:ext cx="2420400" cy="2490600"/>
            </a:xfrm>
            <a:prstGeom prst="roundRect">
              <a:avLst>
                <a:gd name="adj" fmla="val 16667"/>
              </a:avLst>
            </a:prstGeom>
            <a:solidFill>
              <a:srgbClr val="FFFFFF"/>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08" name="Google Shape;508;p46"/>
            <p:cNvSpPr/>
            <p:nvPr/>
          </p:nvSpPr>
          <p:spPr>
            <a:xfrm>
              <a:off x="573725" y="2422700"/>
              <a:ext cx="2420400" cy="967200"/>
            </a:xfrm>
            <a:prstGeom prst="round2SameRect">
              <a:avLst>
                <a:gd name="adj1" fmla="val 31506"/>
                <a:gd name="adj2" fmla="val 0"/>
              </a:avLst>
            </a:prstGeom>
            <a:solidFill>
              <a:srgbClr val="9FC5E8"/>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Roboto"/>
                  <a:ea typeface="Roboto"/>
                  <a:cs typeface="Roboto"/>
                  <a:sym typeface="Roboto"/>
                </a:rPr>
                <a:t>Doctor and patient </a:t>
              </a:r>
              <a:endParaRPr sz="2000" b="1">
                <a:latin typeface="Roboto"/>
                <a:ea typeface="Roboto"/>
                <a:cs typeface="Roboto"/>
                <a:sym typeface="Roboto"/>
              </a:endParaRPr>
            </a:p>
            <a:p>
              <a:pPr marL="0" lvl="0" indent="0" algn="ctr" rtl="0">
                <a:spcBef>
                  <a:spcPts val="0"/>
                </a:spcBef>
                <a:spcAft>
                  <a:spcPts val="0"/>
                </a:spcAft>
                <a:buNone/>
              </a:pPr>
              <a:r>
                <a:rPr lang="en-GB" sz="2000" b="1">
                  <a:latin typeface="Roboto"/>
                  <a:ea typeface="Roboto"/>
                  <a:cs typeface="Roboto"/>
                  <a:sym typeface="Roboto"/>
                </a:rPr>
                <a:t>trust the system</a:t>
              </a:r>
              <a:endParaRPr sz="2000" b="1">
                <a:latin typeface="Roboto"/>
                <a:ea typeface="Roboto"/>
                <a:cs typeface="Roboto"/>
                <a:sym typeface="Roboto"/>
              </a:endParaRPr>
            </a:p>
          </p:txBody>
        </p:sp>
      </p:grpSp>
      <p:pic>
        <p:nvPicPr>
          <p:cNvPr id="509" name="Google Shape;509;p46" title="medical-assistance (2).png"/>
          <p:cNvPicPr preferRelativeResize="0"/>
          <p:nvPr/>
        </p:nvPicPr>
        <p:blipFill>
          <a:blip r:embed="rId3">
            <a:alphaModFix/>
          </a:blip>
          <a:stretch>
            <a:fillRect/>
          </a:stretch>
        </p:blipFill>
        <p:spPr>
          <a:xfrm>
            <a:off x="2723321" y="3077258"/>
            <a:ext cx="967050" cy="967075"/>
          </a:xfrm>
          <a:prstGeom prst="rect">
            <a:avLst/>
          </a:prstGeom>
          <a:noFill/>
          <a:ln>
            <a:noFill/>
          </a:ln>
        </p:spPr>
      </p:pic>
      <p:grpSp>
        <p:nvGrpSpPr>
          <p:cNvPr id="510" name="Google Shape;510;p46"/>
          <p:cNvGrpSpPr/>
          <p:nvPr/>
        </p:nvGrpSpPr>
        <p:grpSpPr>
          <a:xfrm>
            <a:off x="5552036" y="1788116"/>
            <a:ext cx="2931135" cy="2490692"/>
            <a:chOff x="3440225" y="2422699"/>
            <a:chExt cx="2420425" cy="2185201"/>
          </a:xfrm>
        </p:grpSpPr>
        <p:grpSp>
          <p:nvGrpSpPr>
            <p:cNvPr id="511" name="Google Shape;511;p46"/>
            <p:cNvGrpSpPr/>
            <p:nvPr/>
          </p:nvGrpSpPr>
          <p:grpSpPr>
            <a:xfrm>
              <a:off x="3440225" y="2422699"/>
              <a:ext cx="2420425" cy="2185201"/>
              <a:chOff x="573725" y="2422699"/>
              <a:chExt cx="2420425" cy="2185201"/>
            </a:xfrm>
          </p:grpSpPr>
          <p:sp>
            <p:nvSpPr>
              <p:cNvPr id="512" name="Google Shape;512;p46"/>
              <p:cNvSpPr/>
              <p:nvPr/>
            </p:nvSpPr>
            <p:spPr>
              <a:xfrm>
                <a:off x="573750" y="2422700"/>
                <a:ext cx="2420400" cy="2185200"/>
              </a:xfrm>
              <a:prstGeom prst="roundRect">
                <a:avLst>
                  <a:gd name="adj" fmla="val 16667"/>
                </a:avLst>
              </a:prstGeom>
              <a:solidFill>
                <a:srgbClr val="FFFFFF"/>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13" name="Google Shape;513;p46"/>
              <p:cNvSpPr/>
              <p:nvPr/>
            </p:nvSpPr>
            <p:spPr>
              <a:xfrm>
                <a:off x="573725" y="2422699"/>
                <a:ext cx="2420400" cy="848400"/>
              </a:xfrm>
              <a:prstGeom prst="round2SameRect">
                <a:avLst>
                  <a:gd name="adj1" fmla="val 31506"/>
                  <a:gd name="adj2" fmla="val 0"/>
                </a:avLst>
              </a:prstGeom>
              <a:solidFill>
                <a:srgbClr val="9FC5E8"/>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Roboto"/>
                    <a:ea typeface="Roboto"/>
                    <a:cs typeface="Roboto"/>
                    <a:sym typeface="Roboto"/>
                  </a:rPr>
                  <a:t>The system is uncertainty-aware</a:t>
                </a:r>
                <a:endParaRPr sz="2000" b="1">
                  <a:latin typeface="Roboto"/>
                  <a:ea typeface="Roboto"/>
                  <a:cs typeface="Roboto"/>
                  <a:sym typeface="Roboto"/>
                </a:endParaRPr>
              </a:p>
            </p:txBody>
          </p:sp>
        </p:grpSp>
        <p:pic>
          <p:nvPicPr>
            <p:cNvPr id="514" name="Google Shape;514;p46" title="conversation (1).png"/>
            <p:cNvPicPr preferRelativeResize="0"/>
            <p:nvPr/>
          </p:nvPicPr>
          <p:blipFill>
            <a:blip r:embed="rId4">
              <a:alphaModFix/>
            </a:blip>
            <a:stretch>
              <a:fillRect/>
            </a:stretch>
          </p:blipFill>
          <p:spPr>
            <a:xfrm>
              <a:off x="3858377" y="3573567"/>
              <a:ext cx="756291" cy="804237"/>
            </a:xfrm>
            <a:prstGeom prst="rect">
              <a:avLst/>
            </a:prstGeom>
            <a:noFill/>
            <a:ln>
              <a:noFill/>
            </a:ln>
          </p:spPr>
        </p:pic>
        <p:pic>
          <p:nvPicPr>
            <p:cNvPr id="515" name="Google Shape;515;p46" title="decision-tree.png"/>
            <p:cNvPicPr preferRelativeResize="0"/>
            <p:nvPr/>
          </p:nvPicPr>
          <p:blipFill>
            <a:blip r:embed="rId5">
              <a:alphaModFix/>
            </a:blip>
            <a:stretch>
              <a:fillRect/>
            </a:stretch>
          </p:blipFill>
          <p:spPr>
            <a:xfrm>
              <a:off x="4697813" y="3573573"/>
              <a:ext cx="756291" cy="804237"/>
            </a:xfrm>
            <a:prstGeom prst="rect">
              <a:avLst/>
            </a:prstGeom>
            <a:noFill/>
            <a:ln>
              <a:noFill/>
            </a:ln>
          </p:spPr>
        </p:pic>
      </p:grpSp>
      <p:sp>
        <p:nvSpPr>
          <p:cNvPr id="516" name="Google Shape;516;p46"/>
          <p:cNvSpPr txBox="1"/>
          <p:nvPr/>
        </p:nvSpPr>
        <p:spPr>
          <a:xfrm>
            <a:off x="401598" y="1688925"/>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b="1">
                <a:latin typeface="Roboto"/>
                <a:ea typeface="Roboto"/>
                <a:cs typeface="Roboto"/>
                <a:sym typeface="Roboto"/>
              </a:rPr>
              <a:t>1.</a:t>
            </a:r>
            <a:endParaRPr sz="5000" b="1">
              <a:latin typeface="Roboto"/>
              <a:ea typeface="Roboto"/>
              <a:cs typeface="Roboto"/>
              <a:sym typeface="Roboto"/>
            </a:endParaRPr>
          </a:p>
        </p:txBody>
      </p:sp>
      <p:sp>
        <p:nvSpPr>
          <p:cNvPr id="517" name="Google Shape;517;p46"/>
          <p:cNvSpPr txBox="1"/>
          <p:nvPr/>
        </p:nvSpPr>
        <p:spPr>
          <a:xfrm>
            <a:off x="4724923" y="1688925"/>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b="1">
                <a:latin typeface="Roboto"/>
                <a:ea typeface="Roboto"/>
                <a:cs typeface="Roboto"/>
                <a:sym typeface="Roboto"/>
              </a:rPr>
              <a:t>2.</a:t>
            </a:r>
            <a:endParaRPr sz="5000" b="1">
              <a:latin typeface="Roboto"/>
              <a:ea typeface="Roboto"/>
              <a:cs typeface="Roboto"/>
              <a:sym typeface="Roboto"/>
            </a:endParaRPr>
          </a:p>
        </p:txBody>
      </p:sp>
      <p:pic>
        <p:nvPicPr>
          <p:cNvPr id="518" name="Google Shape;518;p46" title="robot (6).png"/>
          <p:cNvPicPr preferRelativeResize="0"/>
          <p:nvPr/>
        </p:nvPicPr>
        <p:blipFill>
          <a:blip r:embed="rId6">
            <a:alphaModFix/>
          </a:blip>
          <a:stretch>
            <a:fillRect/>
          </a:stretch>
        </p:blipFill>
        <p:spPr>
          <a:xfrm>
            <a:off x="1755203" y="3204332"/>
            <a:ext cx="827100" cy="827089"/>
          </a:xfrm>
          <a:prstGeom prst="rect">
            <a:avLst/>
          </a:prstGeom>
          <a:noFill/>
          <a:ln>
            <a:noFill/>
          </a:ln>
        </p:spPr>
      </p:pic>
      <p:pic>
        <p:nvPicPr>
          <p:cNvPr id="519" name="Google Shape;519;p46" title="shield.png"/>
          <p:cNvPicPr preferRelativeResize="0"/>
          <p:nvPr/>
        </p:nvPicPr>
        <p:blipFill>
          <a:blip r:embed="rId7">
            <a:alphaModFix/>
          </a:blip>
          <a:stretch>
            <a:fillRect/>
          </a:stretch>
        </p:blipFill>
        <p:spPr>
          <a:xfrm>
            <a:off x="2376765" y="2881524"/>
            <a:ext cx="625850" cy="625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6" title="Screenshot (12).png"/>
          <p:cNvPicPr preferRelativeResize="0"/>
          <p:nvPr/>
        </p:nvPicPr>
        <p:blipFill rotWithShape="1">
          <a:blip r:embed="rId3">
            <a:alphaModFix/>
          </a:blip>
          <a:srcRect b="21691"/>
          <a:stretch/>
        </p:blipFill>
        <p:spPr>
          <a:xfrm>
            <a:off x="1573850" y="162825"/>
            <a:ext cx="5996300" cy="3693774"/>
          </a:xfrm>
          <a:prstGeom prst="rect">
            <a:avLst/>
          </a:prstGeom>
          <a:noFill/>
          <a:ln>
            <a:noFill/>
          </a:ln>
        </p:spPr>
      </p:pic>
      <p:sp>
        <p:nvSpPr>
          <p:cNvPr id="113" name="Google Shape;113;p16"/>
          <p:cNvSpPr txBox="1"/>
          <p:nvPr/>
        </p:nvSpPr>
        <p:spPr>
          <a:xfrm>
            <a:off x="1695300" y="3725550"/>
            <a:ext cx="57534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000">
                <a:latin typeface="Roboto"/>
                <a:ea typeface="Roboto"/>
                <a:cs typeface="Roboto"/>
                <a:sym typeface="Roboto"/>
              </a:rPr>
              <a:t>Artificial intelligence enters the emergency room: first talk to an AI assistant before your see a doctor. (VRT NWS, 24/10/2025)</a:t>
            </a:r>
            <a:endParaRPr sz="2000">
              <a:latin typeface="Roboto"/>
              <a:ea typeface="Roboto"/>
              <a:cs typeface="Roboto"/>
              <a:sym typeface="Roboto"/>
            </a:endParaRPr>
          </a:p>
        </p:txBody>
      </p:sp>
      <p:pic>
        <p:nvPicPr>
          <p:cNvPr id="114" name="Google Shape;114;p16"/>
          <p:cNvPicPr preferRelativeResize="0"/>
          <p:nvPr/>
        </p:nvPicPr>
        <p:blipFill>
          <a:blip r:embed="rId4">
            <a:alphaModFix/>
          </a:blip>
          <a:stretch>
            <a:fillRect/>
          </a:stretch>
        </p:blipFill>
        <p:spPr>
          <a:xfrm>
            <a:off x="157575" y="221874"/>
            <a:ext cx="1322552" cy="4759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47"/>
          <p:cNvSpPr/>
          <p:nvPr/>
        </p:nvSpPr>
        <p:spPr>
          <a:xfrm>
            <a:off x="0" y="0"/>
            <a:ext cx="9144000" cy="5143500"/>
          </a:xfrm>
          <a:prstGeom prst="rect">
            <a:avLst/>
          </a:prstGeom>
          <a:solidFill>
            <a:schemeClr val="accent3"/>
          </a:solidFill>
          <a:ln w="25400" cap="flat" cmpd="sng">
            <a:solidFill>
              <a:srgbClr val="517A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5" name="Google Shape;525;p47"/>
          <p:cNvSpPr txBox="1">
            <a:spLocks noGrp="1"/>
          </p:cNvSpPr>
          <p:nvPr>
            <p:ph type="ctrTitle"/>
          </p:nvPr>
        </p:nvSpPr>
        <p:spPr>
          <a:xfrm>
            <a:off x="546225" y="491001"/>
            <a:ext cx="7454400" cy="221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3100"/>
          </a:p>
          <a:p>
            <a:pPr marL="0" lvl="0" indent="0" algn="l" rtl="0">
              <a:lnSpc>
                <a:spcPct val="100000"/>
              </a:lnSpc>
              <a:spcBef>
                <a:spcPts val="0"/>
              </a:spcBef>
              <a:spcAft>
                <a:spcPts val="0"/>
              </a:spcAft>
              <a:buSzPts val="4800"/>
              <a:buNone/>
            </a:pPr>
            <a:r>
              <a:rPr lang="en-GB" sz="3100"/>
              <a:t>Bayesian networks</a:t>
            </a:r>
            <a:endParaRPr sz="3100"/>
          </a:p>
        </p:txBody>
      </p:sp>
      <p:sp>
        <p:nvSpPr>
          <p:cNvPr id="526" name="Google Shape;526;p47"/>
          <p:cNvSpPr txBox="1">
            <a:spLocks noGrp="1"/>
          </p:cNvSpPr>
          <p:nvPr>
            <p:ph type="ctrTitle"/>
          </p:nvPr>
        </p:nvSpPr>
        <p:spPr>
          <a:xfrm>
            <a:off x="546225" y="427129"/>
            <a:ext cx="2269500" cy="6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400">
                <a:solidFill>
                  <a:schemeClr val="lt1"/>
                </a:solidFill>
              </a:rPr>
              <a:t>Part 3</a:t>
            </a:r>
            <a:endParaRPr sz="2000" b="0"/>
          </a:p>
        </p:txBody>
      </p:sp>
      <p:grpSp>
        <p:nvGrpSpPr>
          <p:cNvPr id="527" name="Google Shape;527;p47"/>
          <p:cNvGrpSpPr/>
          <p:nvPr/>
        </p:nvGrpSpPr>
        <p:grpSpPr>
          <a:xfrm>
            <a:off x="6655350" y="2106651"/>
            <a:ext cx="2046950" cy="2157220"/>
            <a:chOff x="6655350" y="2106651"/>
            <a:chExt cx="2046950" cy="2157220"/>
          </a:xfrm>
        </p:grpSpPr>
        <p:sp>
          <p:nvSpPr>
            <p:cNvPr id="528" name="Google Shape;528;p47"/>
            <p:cNvSpPr/>
            <p:nvPr/>
          </p:nvSpPr>
          <p:spPr>
            <a:xfrm>
              <a:off x="6655350" y="210665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29" name="Google Shape;529;p47"/>
            <p:cNvSpPr/>
            <p:nvPr/>
          </p:nvSpPr>
          <p:spPr>
            <a:xfrm>
              <a:off x="7935025" y="2933900"/>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0" name="Google Shape;530;p47"/>
            <p:cNvSpPr/>
            <p:nvPr/>
          </p:nvSpPr>
          <p:spPr>
            <a:xfrm>
              <a:off x="7082850" y="2907075"/>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1" name="Google Shape;531;p47"/>
            <p:cNvSpPr/>
            <p:nvPr/>
          </p:nvSpPr>
          <p:spPr>
            <a:xfrm>
              <a:off x="6793500" y="383637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2" name="Google Shape;532;p47"/>
            <p:cNvSpPr/>
            <p:nvPr/>
          </p:nvSpPr>
          <p:spPr>
            <a:xfrm>
              <a:off x="7573125" y="210665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3" name="Google Shape;533;p47"/>
            <p:cNvSpPr/>
            <p:nvPr/>
          </p:nvSpPr>
          <p:spPr>
            <a:xfrm>
              <a:off x="7508938" y="3836346"/>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534" name="Google Shape;534;p47"/>
            <p:cNvSpPr/>
            <p:nvPr/>
          </p:nvSpPr>
          <p:spPr>
            <a:xfrm>
              <a:off x="8274800" y="383637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535" name="Google Shape;535;p47"/>
            <p:cNvCxnSpPr>
              <a:stCxn id="528" idx="4"/>
              <a:endCxn id="530" idx="1"/>
            </p:cNvCxnSpPr>
            <p:nvPr/>
          </p:nvCxnSpPr>
          <p:spPr>
            <a:xfrm>
              <a:off x="6869100" y="2534151"/>
              <a:ext cx="276300" cy="435600"/>
            </a:xfrm>
            <a:prstGeom prst="straightConnector1">
              <a:avLst/>
            </a:prstGeom>
            <a:noFill/>
            <a:ln w="28575" cap="flat" cmpd="sng">
              <a:solidFill>
                <a:srgbClr val="000000"/>
              </a:solidFill>
              <a:prstDash val="solid"/>
              <a:round/>
              <a:headEnd type="none" w="med" len="med"/>
              <a:tailEnd type="triangle" w="med" len="med"/>
            </a:ln>
          </p:spPr>
        </p:cxnSp>
        <p:cxnSp>
          <p:nvCxnSpPr>
            <p:cNvPr id="536" name="Google Shape;536;p47"/>
            <p:cNvCxnSpPr>
              <a:stCxn id="532" idx="3"/>
              <a:endCxn id="530" idx="7"/>
            </p:cNvCxnSpPr>
            <p:nvPr/>
          </p:nvCxnSpPr>
          <p:spPr>
            <a:xfrm flipH="1">
              <a:off x="7447631" y="2471545"/>
              <a:ext cx="188100" cy="498000"/>
            </a:xfrm>
            <a:prstGeom prst="straightConnector1">
              <a:avLst/>
            </a:prstGeom>
            <a:noFill/>
            <a:ln w="28575" cap="flat" cmpd="sng">
              <a:solidFill>
                <a:srgbClr val="000000"/>
              </a:solidFill>
              <a:prstDash val="solid"/>
              <a:round/>
              <a:headEnd type="none" w="med" len="med"/>
              <a:tailEnd type="triangle" w="med" len="med"/>
            </a:ln>
          </p:spPr>
        </p:cxnSp>
        <p:cxnSp>
          <p:nvCxnSpPr>
            <p:cNvPr id="537" name="Google Shape;537;p47"/>
            <p:cNvCxnSpPr>
              <a:stCxn id="532" idx="5"/>
              <a:endCxn id="529" idx="0"/>
            </p:cNvCxnSpPr>
            <p:nvPr/>
          </p:nvCxnSpPr>
          <p:spPr>
            <a:xfrm>
              <a:off x="7938019" y="2471545"/>
              <a:ext cx="210900" cy="462300"/>
            </a:xfrm>
            <a:prstGeom prst="straightConnector1">
              <a:avLst/>
            </a:prstGeom>
            <a:noFill/>
            <a:ln w="28575" cap="flat" cmpd="sng">
              <a:solidFill>
                <a:srgbClr val="000000"/>
              </a:solidFill>
              <a:prstDash val="solid"/>
              <a:round/>
              <a:headEnd type="none" w="med" len="med"/>
              <a:tailEnd type="triangle" w="med" len="med"/>
            </a:ln>
          </p:spPr>
        </p:cxnSp>
        <p:cxnSp>
          <p:nvCxnSpPr>
            <p:cNvPr id="538" name="Google Shape;538;p47"/>
            <p:cNvCxnSpPr>
              <a:stCxn id="530" idx="4"/>
              <a:endCxn id="533" idx="0"/>
            </p:cNvCxnSpPr>
            <p:nvPr/>
          </p:nvCxnSpPr>
          <p:spPr>
            <a:xfrm>
              <a:off x="7296600" y="3334575"/>
              <a:ext cx="426000" cy="501900"/>
            </a:xfrm>
            <a:prstGeom prst="straightConnector1">
              <a:avLst/>
            </a:prstGeom>
            <a:noFill/>
            <a:ln w="28575" cap="flat" cmpd="sng">
              <a:solidFill>
                <a:srgbClr val="000000"/>
              </a:solidFill>
              <a:prstDash val="solid"/>
              <a:round/>
              <a:headEnd type="none" w="med" len="med"/>
              <a:tailEnd type="triangle" w="med" len="med"/>
            </a:ln>
          </p:spPr>
        </p:cxnSp>
        <p:cxnSp>
          <p:nvCxnSpPr>
            <p:cNvPr id="539" name="Google Shape;539;p47"/>
            <p:cNvCxnSpPr>
              <a:stCxn id="530" idx="4"/>
              <a:endCxn id="531" idx="0"/>
            </p:cNvCxnSpPr>
            <p:nvPr/>
          </p:nvCxnSpPr>
          <p:spPr>
            <a:xfrm flipH="1">
              <a:off x="7007100" y="3334575"/>
              <a:ext cx="289500" cy="501900"/>
            </a:xfrm>
            <a:prstGeom prst="straightConnector1">
              <a:avLst/>
            </a:prstGeom>
            <a:noFill/>
            <a:ln w="28575" cap="flat" cmpd="sng">
              <a:solidFill>
                <a:srgbClr val="000000"/>
              </a:solidFill>
              <a:prstDash val="solid"/>
              <a:round/>
              <a:headEnd type="none" w="med" len="med"/>
              <a:tailEnd type="triangle" w="med" len="med"/>
            </a:ln>
          </p:spPr>
        </p:cxnSp>
        <p:cxnSp>
          <p:nvCxnSpPr>
            <p:cNvPr id="540" name="Google Shape;540;p47"/>
            <p:cNvCxnSpPr>
              <a:stCxn id="529" idx="4"/>
              <a:endCxn id="533" idx="0"/>
            </p:cNvCxnSpPr>
            <p:nvPr/>
          </p:nvCxnSpPr>
          <p:spPr>
            <a:xfrm flipH="1">
              <a:off x="7722775" y="3361400"/>
              <a:ext cx="426000" cy="474900"/>
            </a:xfrm>
            <a:prstGeom prst="straightConnector1">
              <a:avLst/>
            </a:prstGeom>
            <a:noFill/>
            <a:ln w="28575" cap="flat" cmpd="sng">
              <a:solidFill>
                <a:srgbClr val="000000"/>
              </a:solidFill>
              <a:prstDash val="solid"/>
              <a:round/>
              <a:headEnd type="none" w="med" len="med"/>
              <a:tailEnd type="triangle" w="med" len="med"/>
            </a:ln>
          </p:spPr>
        </p:cxnSp>
        <p:cxnSp>
          <p:nvCxnSpPr>
            <p:cNvPr id="541" name="Google Shape;541;p47"/>
            <p:cNvCxnSpPr>
              <a:stCxn id="529" idx="4"/>
              <a:endCxn id="534" idx="0"/>
            </p:cNvCxnSpPr>
            <p:nvPr/>
          </p:nvCxnSpPr>
          <p:spPr>
            <a:xfrm>
              <a:off x="8148775" y="3361400"/>
              <a:ext cx="339900" cy="474900"/>
            </a:xfrm>
            <a:prstGeom prst="straightConnector1">
              <a:avLst/>
            </a:prstGeom>
            <a:noFill/>
            <a:ln w="28575" cap="flat" cmpd="sng">
              <a:solidFill>
                <a:srgbClr val="000000"/>
              </a:solidFill>
              <a:prstDash val="solid"/>
              <a:round/>
              <a:headEnd type="none" w="med" len="med"/>
              <a:tailEnd type="triangle" w="med" len="med"/>
            </a:ln>
          </p:spPr>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8"/>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sp>
        <p:nvSpPr>
          <p:cNvPr id="547" name="Google Shape;547;p48"/>
          <p:cNvSpPr/>
          <p:nvPr/>
        </p:nvSpPr>
        <p:spPr>
          <a:xfrm>
            <a:off x="980050"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548" name="Google Shape;548;p48"/>
          <p:cNvGrpSpPr/>
          <p:nvPr/>
        </p:nvGrpSpPr>
        <p:grpSpPr>
          <a:xfrm>
            <a:off x="2459150" y="2148117"/>
            <a:ext cx="2934600" cy="576600"/>
            <a:chOff x="2446625" y="1358550"/>
            <a:chExt cx="2934600" cy="576600"/>
          </a:xfrm>
        </p:grpSpPr>
        <p:sp>
          <p:nvSpPr>
            <p:cNvPr id="549" name="Google Shape;549;p48"/>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550" name="Google Shape;550;p48"/>
            <p:cNvCxnSpPr>
              <a:endCxn id="549"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grpSp>
        <p:nvGrpSpPr>
          <p:cNvPr id="551" name="Google Shape;551;p48"/>
          <p:cNvGrpSpPr/>
          <p:nvPr/>
        </p:nvGrpSpPr>
        <p:grpSpPr>
          <a:xfrm>
            <a:off x="980050" y="2686917"/>
            <a:ext cx="2945400" cy="962700"/>
            <a:chOff x="967525" y="1897350"/>
            <a:chExt cx="2945400" cy="962700"/>
          </a:xfrm>
        </p:grpSpPr>
        <p:sp>
          <p:nvSpPr>
            <p:cNvPr id="552" name="Google Shape;552;p48"/>
            <p:cNvSpPr/>
            <p:nvPr/>
          </p:nvSpPr>
          <p:spPr>
            <a:xfrm>
              <a:off x="967525"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553" name="Google Shape;553;p48"/>
            <p:cNvCxnSpPr>
              <a:stCxn id="552" idx="3"/>
            </p:cNvCxnSpPr>
            <p:nvPr/>
          </p:nvCxnSpPr>
          <p:spPr>
            <a:xfrm rot="10800000" flipH="1">
              <a:off x="2446525" y="1897350"/>
              <a:ext cx="1466400" cy="674400"/>
            </a:xfrm>
            <a:prstGeom prst="straightConnector1">
              <a:avLst/>
            </a:prstGeom>
            <a:noFill/>
            <a:ln w="19050" cap="flat" cmpd="sng">
              <a:solidFill>
                <a:schemeClr val="dk2"/>
              </a:solidFill>
              <a:prstDash val="solid"/>
              <a:round/>
              <a:headEnd type="none" w="med" len="med"/>
              <a:tailEnd type="triangle" w="med" len="med"/>
            </a:ln>
          </p:spPr>
        </p:cxnSp>
      </p:grpSp>
      <p:grpSp>
        <p:nvGrpSpPr>
          <p:cNvPr id="554" name="Google Shape;554;p48"/>
          <p:cNvGrpSpPr/>
          <p:nvPr/>
        </p:nvGrpSpPr>
        <p:grpSpPr>
          <a:xfrm>
            <a:off x="2459050" y="2436417"/>
            <a:ext cx="2934700" cy="1213200"/>
            <a:chOff x="2446525" y="1646850"/>
            <a:chExt cx="2934700" cy="1213200"/>
          </a:xfrm>
        </p:grpSpPr>
        <p:grpSp>
          <p:nvGrpSpPr>
            <p:cNvPr id="555" name="Google Shape;555;p48"/>
            <p:cNvGrpSpPr/>
            <p:nvPr/>
          </p:nvGrpSpPr>
          <p:grpSpPr>
            <a:xfrm>
              <a:off x="2446625" y="2283450"/>
              <a:ext cx="2934600" cy="576600"/>
              <a:chOff x="2446625" y="1358550"/>
              <a:chExt cx="2934600" cy="576600"/>
            </a:xfrm>
          </p:grpSpPr>
          <p:sp>
            <p:nvSpPr>
              <p:cNvPr id="556" name="Google Shape;556;p48"/>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557" name="Google Shape;557;p48"/>
              <p:cNvCxnSpPr>
                <a:endCxn id="556"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cxnSp>
          <p:nvCxnSpPr>
            <p:cNvPr id="558" name="Google Shape;558;p48"/>
            <p:cNvCxnSpPr>
              <a:stCxn id="547" idx="3"/>
            </p:cNvCxnSpPr>
            <p:nvPr/>
          </p:nvCxnSpPr>
          <p:spPr>
            <a:xfrm>
              <a:off x="2446525" y="1646850"/>
              <a:ext cx="1467300" cy="693000"/>
            </a:xfrm>
            <a:prstGeom prst="straightConnector1">
              <a:avLst/>
            </a:prstGeom>
            <a:noFill/>
            <a:ln w="19050" cap="flat" cmpd="sng">
              <a:solidFill>
                <a:schemeClr val="dk2"/>
              </a:solidFill>
              <a:prstDash val="solid"/>
              <a:round/>
              <a:headEnd type="none" w="med" len="med"/>
              <a:tailEnd type="triangle" w="med" len="med"/>
            </a:ln>
          </p:spPr>
        </p:cxnSp>
      </p:grpSp>
      <p:grpSp>
        <p:nvGrpSpPr>
          <p:cNvPr id="559" name="Google Shape;559;p48"/>
          <p:cNvGrpSpPr/>
          <p:nvPr/>
        </p:nvGrpSpPr>
        <p:grpSpPr>
          <a:xfrm>
            <a:off x="2459050" y="3361317"/>
            <a:ext cx="2934700" cy="1183126"/>
            <a:chOff x="2446525" y="1639325"/>
            <a:chExt cx="2934700" cy="1183126"/>
          </a:xfrm>
        </p:grpSpPr>
        <p:sp>
          <p:nvSpPr>
            <p:cNvPr id="560" name="Google Shape;560;p48"/>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561" name="Google Shape;561;p48"/>
            <p:cNvCxnSpPr>
              <a:stCxn id="552" idx="3"/>
              <a:endCxn id="560" idx="1"/>
            </p:cNvCxnSpPr>
            <p:nvPr/>
          </p:nvCxnSpPr>
          <p:spPr>
            <a:xfrm>
              <a:off x="2446525" y="1639325"/>
              <a:ext cx="14556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562" name="Google Shape;562;p48"/>
          <p:cNvGrpSpPr/>
          <p:nvPr/>
        </p:nvGrpSpPr>
        <p:grpSpPr>
          <a:xfrm>
            <a:off x="2459050" y="1255767"/>
            <a:ext cx="2934900" cy="1180650"/>
            <a:chOff x="2446475" y="2486100"/>
            <a:chExt cx="2934900" cy="1180650"/>
          </a:xfrm>
        </p:grpSpPr>
        <p:sp>
          <p:nvSpPr>
            <p:cNvPr id="563" name="Google Shape;563;p48"/>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564" name="Google Shape;564;p48"/>
            <p:cNvCxnSpPr>
              <a:stCxn id="547" idx="3"/>
              <a:endCxn id="563" idx="1"/>
            </p:cNvCxnSpPr>
            <p:nvPr/>
          </p:nvCxnSpPr>
          <p:spPr>
            <a:xfrm rot="10800000" flipH="1">
              <a:off x="2446475" y="2774550"/>
              <a:ext cx="1455900" cy="892200"/>
            </a:xfrm>
            <a:prstGeom prst="straightConnector1">
              <a:avLst/>
            </a:prstGeom>
            <a:noFill/>
            <a:ln w="19050" cap="flat" cmpd="sng">
              <a:solidFill>
                <a:schemeClr val="dk2"/>
              </a:solidFill>
              <a:prstDash val="solid"/>
              <a:round/>
              <a:headEnd type="none" w="med" len="med"/>
              <a:tailEnd type="triangle" w="med" len="med"/>
            </a:ln>
          </p:spPr>
        </p:cxnSp>
      </p:grpSp>
      <p:grpSp>
        <p:nvGrpSpPr>
          <p:cNvPr id="565" name="Google Shape;565;p48"/>
          <p:cNvGrpSpPr/>
          <p:nvPr/>
        </p:nvGrpSpPr>
        <p:grpSpPr>
          <a:xfrm>
            <a:off x="6970801" y="1875725"/>
            <a:ext cx="2062500" cy="3083527"/>
            <a:chOff x="6970801" y="1875725"/>
            <a:chExt cx="2062500" cy="3083527"/>
          </a:xfrm>
        </p:grpSpPr>
        <p:pic>
          <p:nvPicPr>
            <p:cNvPr id="566" name="Google Shape;566;p48" title="medical-assistance (2).png"/>
            <p:cNvPicPr preferRelativeResize="0"/>
            <p:nvPr/>
          </p:nvPicPr>
          <p:blipFill>
            <a:blip r:embed="rId3">
              <a:alphaModFix/>
            </a:blip>
            <a:stretch>
              <a:fillRect/>
            </a:stretch>
          </p:blipFill>
          <p:spPr>
            <a:xfrm>
              <a:off x="6970801" y="2896727"/>
              <a:ext cx="2062500" cy="2062525"/>
            </a:xfrm>
            <a:prstGeom prst="rect">
              <a:avLst/>
            </a:prstGeom>
            <a:noFill/>
            <a:ln>
              <a:noFill/>
            </a:ln>
          </p:spPr>
        </p:pic>
        <p:sp>
          <p:nvSpPr>
            <p:cNvPr id="567" name="Google Shape;567;p48"/>
            <p:cNvSpPr/>
            <p:nvPr/>
          </p:nvSpPr>
          <p:spPr>
            <a:xfrm flipH="1">
              <a:off x="7046050" y="1875725"/>
              <a:ext cx="1257300" cy="8112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pSp>
        <p:nvGrpSpPr>
          <p:cNvPr id="568" name="Google Shape;568;p48"/>
          <p:cNvGrpSpPr/>
          <p:nvPr/>
        </p:nvGrpSpPr>
        <p:grpSpPr>
          <a:xfrm>
            <a:off x="637200" y="220175"/>
            <a:ext cx="7714600" cy="4552725"/>
            <a:chOff x="637200" y="220175"/>
            <a:chExt cx="7714600" cy="4552725"/>
          </a:xfrm>
        </p:grpSpPr>
        <p:sp>
          <p:nvSpPr>
            <p:cNvPr id="569" name="Google Shape;569;p48"/>
            <p:cNvSpPr txBox="1"/>
            <p:nvPr/>
          </p:nvSpPr>
          <p:spPr>
            <a:xfrm>
              <a:off x="5697400" y="220175"/>
              <a:ext cx="2654400" cy="10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500" b="1">
                  <a:solidFill>
                    <a:srgbClr val="990000"/>
                  </a:solidFill>
                  <a:latin typeface="Roboto"/>
                  <a:ea typeface="Roboto"/>
                  <a:cs typeface="Roboto"/>
                  <a:sym typeface="Roboto"/>
                </a:rPr>
                <a:t>Expert-defined causal structure </a:t>
              </a:r>
              <a:endParaRPr sz="2500" b="1">
                <a:solidFill>
                  <a:srgbClr val="990000"/>
                </a:solidFill>
                <a:latin typeface="Roboto"/>
                <a:ea typeface="Roboto"/>
                <a:cs typeface="Roboto"/>
                <a:sym typeface="Roboto"/>
              </a:endParaRPr>
            </a:p>
          </p:txBody>
        </p:sp>
        <p:sp>
          <p:nvSpPr>
            <p:cNvPr id="570" name="Google Shape;570;p48"/>
            <p:cNvSpPr/>
            <p:nvPr/>
          </p:nvSpPr>
          <p:spPr>
            <a:xfrm>
              <a:off x="637200" y="1003700"/>
              <a:ext cx="5320500" cy="3769200"/>
            </a:xfrm>
            <a:prstGeom prst="roundRect">
              <a:avLst>
                <a:gd name="adj" fmla="val 16667"/>
              </a:avLst>
            </a:prstGeom>
            <a:noFill/>
            <a:ln w="19050"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9"/>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grpSp>
        <p:nvGrpSpPr>
          <p:cNvPr id="576" name="Google Shape;576;p49"/>
          <p:cNvGrpSpPr/>
          <p:nvPr/>
        </p:nvGrpSpPr>
        <p:grpSpPr>
          <a:xfrm>
            <a:off x="980050" y="1255767"/>
            <a:ext cx="4413900" cy="3288676"/>
            <a:chOff x="980050" y="1255767"/>
            <a:chExt cx="4413900" cy="3288676"/>
          </a:xfrm>
        </p:grpSpPr>
        <p:sp>
          <p:nvSpPr>
            <p:cNvPr id="577" name="Google Shape;577;p49"/>
            <p:cNvSpPr/>
            <p:nvPr/>
          </p:nvSpPr>
          <p:spPr>
            <a:xfrm>
              <a:off x="980050"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578" name="Google Shape;578;p49"/>
            <p:cNvGrpSpPr/>
            <p:nvPr/>
          </p:nvGrpSpPr>
          <p:grpSpPr>
            <a:xfrm>
              <a:off x="2459150" y="2148117"/>
              <a:ext cx="2934600" cy="576600"/>
              <a:chOff x="2446625" y="1358550"/>
              <a:chExt cx="2934600" cy="576600"/>
            </a:xfrm>
          </p:grpSpPr>
          <p:sp>
            <p:nvSpPr>
              <p:cNvPr id="579" name="Google Shape;579;p49"/>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580" name="Google Shape;580;p49"/>
              <p:cNvCxnSpPr>
                <a:endCxn id="579"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grpSp>
          <p:nvGrpSpPr>
            <p:cNvPr id="581" name="Google Shape;581;p49"/>
            <p:cNvGrpSpPr/>
            <p:nvPr/>
          </p:nvGrpSpPr>
          <p:grpSpPr>
            <a:xfrm>
              <a:off x="980050" y="2686917"/>
              <a:ext cx="2945400" cy="962700"/>
              <a:chOff x="967525" y="1897350"/>
              <a:chExt cx="2945400" cy="962700"/>
            </a:xfrm>
          </p:grpSpPr>
          <p:sp>
            <p:nvSpPr>
              <p:cNvPr id="582" name="Google Shape;582;p49"/>
              <p:cNvSpPr/>
              <p:nvPr/>
            </p:nvSpPr>
            <p:spPr>
              <a:xfrm>
                <a:off x="967525"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583" name="Google Shape;583;p49"/>
              <p:cNvCxnSpPr>
                <a:stCxn id="582" idx="3"/>
              </p:cNvCxnSpPr>
              <p:nvPr/>
            </p:nvCxnSpPr>
            <p:spPr>
              <a:xfrm rot="10800000" flipH="1">
                <a:off x="2446525" y="1897350"/>
                <a:ext cx="1466400" cy="674400"/>
              </a:xfrm>
              <a:prstGeom prst="straightConnector1">
                <a:avLst/>
              </a:prstGeom>
              <a:noFill/>
              <a:ln w="19050" cap="flat" cmpd="sng">
                <a:solidFill>
                  <a:schemeClr val="dk2"/>
                </a:solidFill>
                <a:prstDash val="solid"/>
                <a:round/>
                <a:headEnd type="none" w="med" len="med"/>
                <a:tailEnd type="triangle" w="med" len="med"/>
              </a:ln>
            </p:spPr>
          </p:cxnSp>
        </p:grpSp>
        <p:grpSp>
          <p:nvGrpSpPr>
            <p:cNvPr id="584" name="Google Shape;584;p49"/>
            <p:cNvGrpSpPr/>
            <p:nvPr/>
          </p:nvGrpSpPr>
          <p:grpSpPr>
            <a:xfrm>
              <a:off x="2459050" y="2436417"/>
              <a:ext cx="2934700" cy="1213200"/>
              <a:chOff x="2446525" y="1646850"/>
              <a:chExt cx="2934700" cy="1213200"/>
            </a:xfrm>
          </p:grpSpPr>
          <p:grpSp>
            <p:nvGrpSpPr>
              <p:cNvPr id="585" name="Google Shape;585;p49"/>
              <p:cNvGrpSpPr/>
              <p:nvPr/>
            </p:nvGrpSpPr>
            <p:grpSpPr>
              <a:xfrm>
                <a:off x="2446625" y="2283450"/>
                <a:ext cx="2934600" cy="576600"/>
                <a:chOff x="2446625" y="1358550"/>
                <a:chExt cx="2934600" cy="576600"/>
              </a:xfrm>
            </p:grpSpPr>
            <p:sp>
              <p:nvSpPr>
                <p:cNvPr id="586" name="Google Shape;586;p49"/>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587" name="Google Shape;587;p49"/>
                <p:cNvCxnSpPr>
                  <a:endCxn id="586"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cxnSp>
            <p:nvCxnSpPr>
              <p:cNvPr id="588" name="Google Shape;588;p49"/>
              <p:cNvCxnSpPr>
                <a:stCxn id="577" idx="3"/>
              </p:cNvCxnSpPr>
              <p:nvPr/>
            </p:nvCxnSpPr>
            <p:spPr>
              <a:xfrm>
                <a:off x="2446525" y="1646850"/>
                <a:ext cx="1467300" cy="693000"/>
              </a:xfrm>
              <a:prstGeom prst="straightConnector1">
                <a:avLst/>
              </a:prstGeom>
              <a:noFill/>
              <a:ln w="19050" cap="flat" cmpd="sng">
                <a:solidFill>
                  <a:schemeClr val="dk2"/>
                </a:solidFill>
                <a:prstDash val="solid"/>
                <a:round/>
                <a:headEnd type="none" w="med" len="med"/>
                <a:tailEnd type="triangle" w="med" len="med"/>
              </a:ln>
            </p:spPr>
          </p:cxnSp>
        </p:grpSp>
        <p:grpSp>
          <p:nvGrpSpPr>
            <p:cNvPr id="589" name="Google Shape;589;p49"/>
            <p:cNvGrpSpPr/>
            <p:nvPr/>
          </p:nvGrpSpPr>
          <p:grpSpPr>
            <a:xfrm>
              <a:off x="2459050" y="3361317"/>
              <a:ext cx="2934700" cy="1183126"/>
              <a:chOff x="2446525" y="1639325"/>
              <a:chExt cx="2934700" cy="1183126"/>
            </a:xfrm>
          </p:grpSpPr>
          <p:sp>
            <p:nvSpPr>
              <p:cNvPr id="590" name="Google Shape;590;p49"/>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591" name="Google Shape;591;p49"/>
              <p:cNvCxnSpPr>
                <a:stCxn id="582" idx="3"/>
                <a:endCxn id="590" idx="1"/>
              </p:cNvCxnSpPr>
              <p:nvPr/>
            </p:nvCxnSpPr>
            <p:spPr>
              <a:xfrm>
                <a:off x="2446525" y="1639325"/>
                <a:ext cx="14556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592" name="Google Shape;592;p49"/>
            <p:cNvGrpSpPr/>
            <p:nvPr/>
          </p:nvGrpSpPr>
          <p:grpSpPr>
            <a:xfrm>
              <a:off x="2459050" y="1255767"/>
              <a:ext cx="2934900" cy="1180650"/>
              <a:chOff x="2446475" y="2486100"/>
              <a:chExt cx="2934900" cy="1180650"/>
            </a:xfrm>
          </p:grpSpPr>
          <p:sp>
            <p:nvSpPr>
              <p:cNvPr id="593" name="Google Shape;593;p49"/>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594" name="Google Shape;594;p49"/>
              <p:cNvCxnSpPr>
                <a:stCxn id="577" idx="3"/>
                <a:endCxn id="593" idx="1"/>
              </p:cNvCxnSpPr>
              <p:nvPr/>
            </p:nvCxnSpPr>
            <p:spPr>
              <a:xfrm rot="10800000" flipH="1">
                <a:off x="2446475" y="2774550"/>
                <a:ext cx="1455900" cy="892200"/>
              </a:xfrm>
              <a:prstGeom prst="straightConnector1">
                <a:avLst/>
              </a:prstGeom>
              <a:noFill/>
              <a:ln w="19050" cap="flat" cmpd="sng">
                <a:solidFill>
                  <a:schemeClr val="dk2"/>
                </a:solidFill>
                <a:prstDash val="solid"/>
                <a:round/>
                <a:headEnd type="none" w="med" len="med"/>
                <a:tailEnd type="triangle" w="med" len="med"/>
              </a:ln>
            </p:spPr>
          </p:cxnSp>
        </p:grpSp>
      </p:grpSp>
      <p:grpSp>
        <p:nvGrpSpPr>
          <p:cNvPr id="595" name="Google Shape;595;p49"/>
          <p:cNvGrpSpPr/>
          <p:nvPr/>
        </p:nvGrpSpPr>
        <p:grpSpPr>
          <a:xfrm>
            <a:off x="980050" y="1255767"/>
            <a:ext cx="4413900" cy="1468950"/>
            <a:chOff x="980050" y="1255767"/>
            <a:chExt cx="4413900" cy="1468950"/>
          </a:xfrm>
        </p:grpSpPr>
        <p:sp>
          <p:nvSpPr>
            <p:cNvPr id="596" name="Google Shape;596;p49"/>
            <p:cNvSpPr/>
            <p:nvPr/>
          </p:nvSpPr>
          <p:spPr>
            <a:xfrm>
              <a:off x="980050" y="2148117"/>
              <a:ext cx="1479000" cy="576600"/>
            </a:xfrm>
            <a:prstGeom prst="roundRect">
              <a:avLst>
                <a:gd name="adj" fmla="val 16667"/>
              </a:avLst>
            </a:prstGeom>
            <a:solidFill>
              <a:schemeClr val="lt2"/>
            </a:solid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597" name="Google Shape;597;p49"/>
            <p:cNvGrpSpPr/>
            <p:nvPr/>
          </p:nvGrpSpPr>
          <p:grpSpPr>
            <a:xfrm>
              <a:off x="2459050" y="1255767"/>
              <a:ext cx="2934900" cy="1180650"/>
              <a:chOff x="2446475" y="2486100"/>
              <a:chExt cx="2934900" cy="1180650"/>
            </a:xfrm>
          </p:grpSpPr>
          <p:sp>
            <p:nvSpPr>
              <p:cNvPr id="598" name="Google Shape;598;p49"/>
              <p:cNvSpPr/>
              <p:nvPr/>
            </p:nvSpPr>
            <p:spPr>
              <a:xfrm>
                <a:off x="3902375" y="2486100"/>
                <a:ext cx="1479000" cy="576600"/>
              </a:xfrm>
              <a:prstGeom prst="roundRect">
                <a:avLst>
                  <a:gd name="adj" fmla="val 16667"/>
                </a:avLst>
              </a:prstGeom>
              <a:solidFill>
                <a:schemeClr val="lt2"/>
              </a:solid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599" name="Google Shape;599;p49"/>
              <p:cNvCxnSpPr>
                <a:stCxn id="596" idx="3"/>
                <a:endCxn id="598" idx="1"/>
              </p:cNvCxnSpPr>
              <p:nvPr/>
            </p:nvCxnSpPr>
            <p:spPr>
              <a:xfrm rot="10800000" flipH="1">
                <a:off x="2446475" y="2774550"/>
                <a:ext cx="1455900" cy="892200"/>
              </a:xfrm>
              <a:prstGeom prst="straightConnector1">
                <a:avLst/>
              </a:prstGeom>
              <a:noFill/>
              <a:ln w="28575" cap="flat" cmpd="sng">
                <a:solidFill>
                  <a:srgbClr val="980000"/>
                </a:solidFill>
                <a:prstDash val="solid"/>
                <a:round/>
                <a:headEnd type="none" w="med" len="me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0"/>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sp>
        <p:nvSpPr>
          <p:cNvPr id="605" name="Google Shape;605;p50"/>
          <p:cNvSpPr txBox="1"/>
          <p:nvPr/>
        </p:nvSpPr>
        <p:spPr>
          <a:xfrm>
            <a:off x="569900" y="2282250"/>
            <a:ext cx="72402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Roboto"/>
                <a:ea typeface="Roboto"/>
                <a:cs typeface="Roboto"/>
                <a:sym typeface="Roboto"/>
              </a:rPr>
              <a:t>The probability that a patient suffers from difficulty breathing when they have pneumonia, is 60%.</a:t>
            </a:r>
            <a:endParaRPr sz="2400">
              <a:latin typeface="Roboto"/>
              <a:ea typeface="Roboto"/>
              <a:cs typeface="Roboto"/>
              <a:sym typeface="Roboto"/>
            </a:endParaRPr>
          </a:p>
        </p:txBody>
      </p:sp>
      <p:sp>
        <p:nvSpPr>
          <p:cNvPr id="606" name="Google Shape;606;p50"/>
          <p:cNvSpPr/>
          <p:nvPr/>
        </p:nvSpPr>
        <p:spPr>
          <a:xfrm>
            <a:off x="3895700" y="3304475"/>
            <a:ext cx="313200" cy="523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07" name="Google Shape;607;p50"/>
          <p:cNvSpPr txBox="1"/>
          <p:nvPr/>
        </p:nvSpPr>
        <p:spPr>
          <a:xfrm>
            <a:off x="1094450" y="3897700"/>
            <a:ext cx="5915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Roboto"/>
                <a:ea typeface="Roboto"/>
                <a:cs typeface="Roboto"/>
                <a:sym typeface="Roboto"/>
              </a:rPr>
              <a:t>P(difficulty breathing | pneumonia) = 60%</a:t>
            </a:r>
            <a:endParaRPr>
              <a:latin typeface="Roboto"/>
              <a:ea typeface="Roboto"/>
              <a:cs typeface="Roboto"/>
              <a:sym typeface="Roboto"/>
            </a:endParaRPr>
          </a:p>
        </p:txBody>
      </p:sp>
      <p:grpSp>
        <p:nvGrpSpPr>
          <p:cNvPr id="608" name="Google Shape;608;p50"/>
          <p:cNvGrpSpPr/>
          <p:nvPr/>
        </p:nvGrpSpPr>
        <p:grpSpPr>
          <a:xfrm>
            <a:off x="893924" y="4103275"/>
            <a:ext cx="6609951" cy="776653"/>
            <a:chOff x="893924" y="4103275"/>
            <a:chExt cx="6609951" cy="776653"/>
          </a:xfrm>
        </p:grpSpPr>
        <p:sp>
          <p:nvSpPr>
            <p:cNvPr id="609" name="Google Shape;609;p50"/>
            <p:cNvSpPr txBox="1"/>
            <p:nvPr/>
          </p:nvSpPr>
          <p:spPr>
            <a:xfrm>
              <a:off x="893924" y="4325828"/>
              <a:ext cx="6377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Roboto"/>
                  <a:ea typeface="Roboto"/>
                  <a:cs typeface="Roboto"/>
                  <a:sym typeface="Roboto"/>
                </a:rPr>
                <a:t>P(no difficulty breathing | pneumonia) = 40%</a:t>
              </a:r>
              <a:endParaRPr>
                <a:latin typeface="Roboto"/>
                <a:ea typeface="Roboto"/>
                <a:cs typeface="Roboto"/>
                <a:sym typeface="Roboto"/>
              </a:endParaRPr>
            </a:p>
          </p:txBody>
        </p:sp>
        <p:sp>
          <p:nvSpPr>
            <p:cNvPr id="610" name="Google Shape;610;p50"/>
            <p:cNvSpPr/>
            <p:nvPr/>
          </p:nvSpPr>
          <p:spPr>
            <a:xfrm>
              <a:off x="7171325" y="4103275"/>
              <a:ext cx="332550" cy="589050"/>
            </a:xfrm>
            <a:custGeom>
              <a:avLst/>
              <a:gdLst/>
              <a:ahLst/>
              <a:cxnLst/>
              <a:rect l="l" t="t" r="r" b="b"/>
              <a:pathLst>
                <a:path w="13302" h="23562" extrusionOk="0">
                  <a:moveTo>
                    <a:pt x="0" y="0"/>
                  </a:moveTo>
                  <a:cubicBezTo>
                    <a:pt x="4759" y="528"/>
                    <a:pt x="10754" y="2573"/>
                    <a:pt x="12533" y="7018"/>
                  </a:cubicBezTo>
                  <a:cubicBezTo>
                    <a:pt x="14713" y="12466"/>
                    <a:pt x="11764" y="20936"/>
                    <a:pt x="6517" y="23562"/>
                  </a:cubicBezTo>
                </a:path>
              </a:pathLst>
            </a:custGeom>
            <a:noFill/>
            <a:ln w="19050" cap="flat" cmpd="sng">
              <a:solidFill>
                <a:schemeClr val="dk2"/>
              </a:solidFill>
              <a:prstDash val="solid"/>
              <a:round/>
              <a:headEnd type="none" w="med" len="med"/>
              <a:tailEnd type="stealth" w="med" len="med"/>
            </a:ln>
          </p:spPr>
          <p:txBody>
            <a:bodyPr/>
            <a:lstStyle/>
            <a:p>
              <a:endParaRPr lang="en-US"/>
            </a:p>
          </p:txBody>
        </p:sp>
      </p:grpSp>
      <p:grpSp>
        <p:nvGrpSpPr>
          <p:cNvPr id="611" name="Google Shape;611;p50"/>
          <p:cNvGrpSpPr/>
          <p:nvPr/>
        </p:nvGrpSpPr>
        <p:grpSpPr>
          <a:xfrm>
            <a:off x="729439" y="3350975"/>
            <a:ext cx="7670261" cy="1692147"/>
            <a:chOff x="729439" y="3350975"/>
            <a:chExt cx="7670261" cy="1692147"/>
          </a:xfrm>
        </p:grpSpPr>
        <p:sp>
          <p:nvSpPr>
            <p:cNvPr id="612" name="Google Shape;612;p50"/>
            <p:cNvSpPr/>
            <p:nvPr/>
          </p:nvSpPr>
          <p:spPr>
            <a:xfrm>
              <a:off x="729439" y="3890222"/>
              <a:ext cx="7156200" cy="1152900"/>
            </a:xfrm>
            <a:prstGeom prst="roundRect">
              <a:avLst>
                <a:gd name="adj" fmla="val 16667"/>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13" name="Google Shape;613;p50"/>
            <p:cNvSpPr txBox="1"/>
            <p:nvPr/>
          </p:nvSpPr>
          <p:spPr>
            <a:xfrm>
              <a:off x="4572000" y="3350975"/>
              <a:ext cx="3827700" cy="4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rgbClr val="990000"/>
                  </a:solidFill>
                  <a:latin typeface="Roboto"/>
                  <a:ea typeface="Roboto"/>
                  <a:cs typeface="Roboto"/>
                  <a:sym typeface="Roboto"/>
                </a:rPr>
                <a:t>Conditional probability</a:t>
              </a:r>
              <a:endParaRPr sz="2500" b="1">
                <a:solidFill>
                  <a:srgbClr val="990000"/>
                </a:solidFill>
                <a:latin typeface="Roboto"/>
                <a:ea typeface="Roboto"/>
                <a:cs typeface="Roboto"/>
                <a:sym typeface="Roboto"/>
              </a:endParaRPr>
            </a:p>
          </p:txBody>
        </p:sp>
      </p:grpSp>
      <p:grpSp>
        <p:nvGrpSpPr>
          <p:cNvPr id="614" name="Google Shape;614;p50"/>
          <p:cNvGrpSpPr/>
          <p:nvPr/>
        </p:nvGrpSpPr>
        <p:grpSpPr>
          <a:xfrm>
            <a:off x="653693" y="1255767"/>
            <a:ext cx="4413900" cy="576600"/>
            <a:chOff x="980050" y="1255767"/>
            <a:chExt cx="4413900" cy="576600"/>
          </a:xfrm>
        </p:grpSpPr>
        <p:sp>
          <p:nvSpPr>
            <p:cNvPr id="615" name="Google Shape;615;p50"/>
            <p:cNvSpPr/>
            <p:nvPr/>
          </p:nvSpPr>
          <p:spPr>
            <a:xfrm>
              <a:off x="980050" y="12557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616" name="Google Shape;616;p50"/>
            <p:cNvGrpSpPr/>
            <p:nvPr/>
          </p:nvGrpSpPr>
          <p:grpSpPr>
            <a:xfrm>
              <a:off x="2459050" y="1255767"/>
              <a:ext cx="2934900" cy="576600"/>
              <a:chOff x="2446475" y="2486100"/>
              <a:chExt cx="2934900" cy="576600"/>
            </a:xfrm>
          </p:grpSpPr>
          <p:sp>
            <p:nvSpPr>
              <p:cNvPr id="617" name="Google Shape;617;p50"/>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618" name="Google Shape;618;p50"/>
              <p:cNvCxnSpPr>
                <a:stCxn id="615" idx="3"/>
                <a:endCxn id="617" idx="1"/>
              </p:cNvCxnSpPr>
              <p:nvPr/>
            </p:nvCxnSpPr>
            <p:spPr>
              <a:xfrm>
                <a:off x="2446475" y="2774400"/>
                <a:ext cx="1455900" cy="0"/>
              </a:xfrm>
              <a:prstGeom prst="straightConnector1">
                <a:avLst/>
              </a:prstGeom>
              <a:noFill/>
              <a:ln w="19050" cap="flat" cmpd="sng">
                <a:solidFill>
                  <a:schemeClr val="dk2"/>
                </a:solidFill>
                <a:prstDash val="solid"/>
                <a:round/>
                <a:headEnd type="none" w="med" len="me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1"/>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sp>
        <p:nvSpPr>
          <p:cNvPr id="624" name="Google Shape;624;p51"/>
          <p:cNvSpPr txBox="1"/>
          <p:nvPr/>
        </p:nvSpPr>
        <p:spPr>
          <a:xfrm>
            <a:off x="569900" y="2282250"/>
            <a:ext cx="75915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Roboto"/>
                <a:ea typeface="Roboto"/>
                <a:cs typeface="Roboto"/>
                <a:sym typeface="Roboto"/>
              </a:rPr>
              <a:t>The probability that a patient suffers from difficulty breathing when they do not have pneumonia, is 20%.</a:t>
            </a:r>
            <a:endParaRPr sz="2400">
              <a:latin typeface="Roboto"/>
              <a:ea typeface="Roboto"/>
              <a:cs typeface="Roboto"/>
              <a:sym typeface="Roboto"/>
            </a:endParaRPr>
          </a:p>
        </p:txBody>
      </p:sp>
      <p:sp>
        <p:nvSpPr>
          <p:cNvPr id="625" name="Google Shape;625;p51"/>
          <p:cNvSpPr/>
          <p:nvPr/>
        </p:nvSpPr>
        <p:spPr>
          <a:xfrm>
            <a:off x="3895700" y="3166613"/>
            <a:ext cx="313200" cy="523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26" name="Google Shape;626;p51"/>
          <p:cNvSpPr txBox="1"/>
          <p:nvPr/>
        </p:nvSpPr>
        <p:spPr>
          <a:xfrm>
            <a:off x="1094450" y="3897700"/>
            <a:ext cx="6264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Roboto"/>
                <a:ea typeface="Roboto"/>
                <a:cs typeface="Roboto"/>
                <a:sym typeface="Roboto"/>
              </a:rPr>
              <a:t>P(difficulty breathing | no pneumonia) = 20%</a:t>
            </a:r>
            <a:endParaRPr>
              <a:latin typeface="Roboto"/>
              <a:ea typeface="Roboto"/>
              <a:cs typeface="Roboto"/>
              <a:sym typeface="Roboto"/>
            </a:endParaRPr>
          </a:p>
        </p:txBody>
      </p:sp>
      <p:grpSp>
        <p:nvGrpSpPr>
          <p:cNvPr id="627" name="Google Shape;627;p51"/>
          <p:cNvGrpSpPr/>
          <p:nvPr/>
        </p:nvGrpSpPr>
        <p:grpSpPr>
          <a:xfrm>
            <a:off x="782959" y="4090775"/>
            <a:ext cx="7046803" cy="792150"/>
            <a:chOff x="782959" y="4090775"/>
            <a:chExt cx="7046803" cy="792150"/>
          </a:xfrm>
        </p:grpSpPr>
        <p:sp>
          <p:nvSpPr>
            <p:cNvPr id="628" name="Google Shape;628;p51"/>
            <p:cNvSpPr txBox="1"/>
            <p:nvPr/>
          </p:nvSpPr>
          <p:spPr>
            <a:xfrm>
              <a:off x="782959" y="4328825"/>
              <a:ext cx="6789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Roboto"/>
                  <a:ea typeface="Roboto"/>
                  <a:cs typeface="Roboto"/>
                  <a:sym typeface="Roboto"/>
                </a:rPr>
                <a:t>P(no difficulty breathing | no pneumonia) = 80%</a:t>
              </a:r>
              <a:endParaRPr>
                <a:latin typeface="Roboto"/>
                <a:ea typeface="Roboto"/>
                <a:cs typeface="Roboto"/>
                <a:sym typeface="Roboto"/>
              </a:endParaRPr>
            </a:p>
          </p:txBody>
        </p:sp>
        <p:sp>
          <p:nvSpPr>
            <p:cNvPr id="629" name="Google Shape;629;p51"/>
            <p:cNvSpPr/>
            <p:nvPr/>
          </p:nvSpPr>
          <p:spPr>
            <a:xfrm>
              <a:off x="7497212" y="4090775"/>
              <a:ext cx="332550" cy="589050"/>
            </a:xfrm>
            <a:custGeom>
              <a:avLst/>
              <a:gdLst/>
              <a:ahLst/>
              <a:cxnLst/>
              <a:rect l="l" t="t" r="r" b="b"/>
              <a:pathLst>
                <a:path w="13302" h="23562" extrusionOk="0">
                  <a:moveTo>
                    <a:pt x="0" y="0"/>
                  </a:moveTo>
                  <a:cubicBezTo>
                    <a:pt x="4759" y="528"/>
                    <a:pt x="10754" y="2573"/>
                    <a:pt x="12533" y="7018"/>
                  </a:cubicBezTo>
                  <a:cubicBezTo>
                    <a:pt x="14713" y="12466"/>
                    <a:pt x="11764" y="20936"/>
                    <a:pt x="6517" y="23562"/>
                  </a:cubicBezTo>
                </a:path>
              </a:pathLst>
            </a:custGeom>
            <a:noFill/>
            <a:ln w="19050" cap="flat" cmpd="sng">
              <a:solidFill>
                <a:schemeClr val="dk2"/>
              </a:solidFill>
              <a:prstDash val="solid"/>
              <a:round/>
              <a:headEnd type="none" w="med" len="med"/>
              <a:tailEnd type="stealth" w="med" len="med"/>
            </a:ln>
          </p:spPr>
          <p:txBody>
            <a:bodyPr/>
            <a:lstStyle/>
            <a:p>
              <a:endParaRPr lang="en-US"/>
            </a:p>
          </p:txBody>
        </p:sp>
      </p:grpSp>
      <p:grpSp>
        <p:nvGrpSpPr>
          <p:cNvPr id="630" name="Google Shape;630;p51"/>
          <p:cNvGrpSpPr/>
          <p:nvPr/>
        </p:nvGrpSpPr>
        <p:grpSpPr>
          <a:xfrm>
            <a:off x="795483" y="3328500"/>
            <a:ext cx="7699967" cy="1652084"/>
            <a:chOff x="699733" y="3854750"/>
            <a:chExt cx="7699967" cy="1652084"/>
          </a:xfrm>
        </p:grpSpPr>
        <p:sp>
          <p:nvSpPr>
            <p:cNvPr id="631" name="Google Shape;631;p51"/>
            <p:cNvSpPr/>
            <p:nvPr/>
          </p:nvSpPr>
          <p:spPr>
            <a:xfrm>
              <a:off x="699733" y="4353934"/>
              <a:ext cx="7356900" cy="1152900"/>
            </a:xfrm>
            <a:prstGeom prst="roundRect">
              <a:avLst>
                <a:gd name="adj" fmla="val 16667"/>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632" name="Google Shape;632;p51"/>
            <p:cNvSpPr txBox="1"/>
            <p:nvPr/>
          </p:nvSpPr>
          <p:spPr>
            <a:xfrm>
              <a:off x="4572000" y="3854750"/>
              <a:ext cx="3827700" cy="4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500" b="1">
                  <a:solidFill>
                    <a:srgbClr val="990000"/>
                  </a:solidFill>
                  <a:latin typeface="Roboto"/>
                  <a:ea typeface="Roboto"/>
                  <a:cs typeface="Roboto"/>
                  <a:sym typeface="Roboto"/>
                </a:rPr>
                <a:t>Conditional probability</a:t>
              </a:r>
              <a:endParaRPr sz="2500" b="1">
                <a:solidFill>
                  <a:srgbClr val="990000"/>
                </a:solidFill>
                <a:latin typeface="Roboto"/>
                <a:ea typeface="Roboto"/>
                <a:cs typeface="Roboto"/>
                <a:sym typeface="Roboto"/>
              </a:endParaRPr>
            </a:p>
          </p:txBody>
        </p:sp>
      </p:grpSp>
      <p:grpSp>
        <p:nvGrpSpPr>
          <p:cNvPr id="633" name="Google Shape;633;p51"/>
          <p:cNvGrpSpPr/>
          <p:nvPr/>
        </p:nvGrpSpPr>
        <p:grpSpPr>
          <a:xfrm>
            <a:off x="653693" y="1255767"/>
            <a:ext cx="4413900" cy="576600"/>
            <a:chOff x="980050" y="1255767"/>
            <a:chExt cx="4413900" cy="576600"/>
          </a:xfrm>
        </p:grpSpPr>
        <p:sp>
          <p:nvSpPr>
            <p:cNvPr id="634" name="Google Shape;634;p51"/>
            <p:cNvSpPr/>
            <p:nvPr/>
          </p:nvSpPr>
          <p:spPr>
            <a:xfrm>
              <a:off x="980050" y="12557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635" name="Google Shape;635;p51"/>
            <p:cNvGrpSpPr/>
            <p:nvPr/>
          </p:nvGrpSpPr>
          <p:grpSpPr>
            <a:xfrm>
              <a:off x="2459050" y="1255767"/>
              <a:ext cx="2934900" cy="576600"/>
              <a:chOff x="2446475" y="2486100"/>
              <a:chExt cx="2934900" cy="576600"/>
            </a:xfrm>
          </p:grpSpPr>
          <p:sp>
            <p:nvSpPr>
              <p:cNvPr id="636" name="Google Shape;636;p51"/>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637" name="Google Shape;637;p51"/>
              <p:cNvCxnSpPr>
                <a:stCxn id="634" idx="3"/>
                <a:endCxn id="636" idx="1"/>
              </p:cNvCxnSpPr>
              <p:nvPr/>
            </p:nvCxnSpPr>
            <p:spPr>
              <a:xfrm>
                <a:off x="2446475" y="2774400"/>
                <a:ext cx="1455900" cy="0"/>
              </a:xfrm>
              <a:prstGeom prst="straightConnector1">
                <a:avLst/>
              </a:prstGeom>
              <a:noFill/>
              <a:ln w="19050" cap="flat" cmpd="sng">
                <a:solidFill>
                  <a:schemeClr val="dk2"/>
                </a:solidFill>
                <a:prstDash val="solid"/>
                <a:round/>
                <a:headEnd type="none" w="med" len="med"/>
                <a:tailEnd type="triangle" w="med" len="med"/>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2"/>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grpSp>
        <p:nvGrpSpPr>
          <p:cNvPr id="643" name="Google Shape;643;p52"/>
          <p:cNvGrpSpPr/>
          <p:nvPr/>
        </p:nvGrpSpPr>
        <p:grpSpPr>
          <a:xfrm>
            <a:off x="653693" y="950967"/>
            <a:ext cx="4413900" cy="576600"/>
            <a:chOff x="980050" y="1255767"/>
            <a:chExt cx="4413900" cy="576600"/>
          </a:xfrm>
        </p:grpSpPr>
        <p:sp>
          <p:nvSpPr>
            <p:cNvPr id="644" name="Google Shape;644;p52"/>
            <p:cNvSpPr/>
            <p:nvPr/>
          </p:nvSpPr>
          <p:spPr>
            <a:xfrm>
              <a:off x="980050" y="12557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645" name="Google Shape;645;p52"/>
            <p:cNvGrpSpPr/>
            <p:nvPr/>
          </p:nvGrpSpPr>
          <p:grpSpPr>
            <a:xfrm>
              <a:off x="2459050" y="1255767"/>
              <a:ext cx="2934900" cy="576600"/>
              <a:chOff x="2446475" y="2486100"/>
              <a:chExt cx="2934900" cy="576600"/>
            </a:xfrm>
          </p:grpSpPr>
          <p:sp>
            <p:nvSpPr>
              <p:cNvPr id="646" name="Google Shape;646;p52"/>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647" name="Google Shape;647;p52"/>
              <p:cNvCxnSpPr>
                <a:stCxn id="644" idx="3"/>
                <a:endCxn id="646" idx="1"/>
              </p:cNvCxnSpPr>
              <p:nvPr/>
            </p:nvCxnSpPr>
            <p:spPr>
              <a:xfrm>
                <a:off x="2446475" y="2774400"/>
                <a:ext cx="1455900" cy="0"/>
              </a:xfrm>
              <a:prstGeom prst="straightConnector1">
                <a:avLst/>
              </a:prstGeom>
              <a:noFill/>
              <a:ln w="19050" cap="flat" cmpd="sng">
                <a:solidFill>
                  <a:schemeClr val="dk2"/>
                </a:solidFill>
                <a:prstDash val="solid"/>
                <a:round/>
                <a:headEnd type="none" w="med" len="med"/>
                <a:tailEnd type="triangle" w="med" len="med"/>
              </a:ln>
            </p:spPr>
          </p:cxnSp>
        </p:grpSp>
      </p:grpSp>
      <p:graphicFrame>
        <p:nvGraphicFramePr>
          <p:cNvPr id="648" name="Google Shape;648;p52"/>
          <p:cNvGraphicFramePr/>
          <p:nvPr/>
        </p:nvGraphicFramePr>
        <p:xfrm>
          <a:off x="313320" y="2373725"/>
          <a:ext cx="4193500" cy="2377260"/>
        </p:xfrm>
        <a:graphic>
          <a:graphicData uri="http://schemas.openxmlformats.org/drawingml/2006/table">
            <a:tbl>
              <a:tblPr>
                <a:noFill/>
                <a:tableStyleId>{100A2754-A1B8-4B92-BF1F-A23621133457}</a:tableStyleId>
              </a:tblPr>
              <a:tblGrid>
                <a:gridCol w="858925">
                  <a:extLst>
                    <a:ext uri="{9D8B030D-6E8A-4147-A177-3AD203B41FA5}">
                      <a16:colId xmlns:a16="http://schemas.microsoft.com/office/drawing/2014/main" val="20000"/>
                    </a:ext>
                  </a:extLst>
                </a:gridCol>
                <a:gridCol w="1583025">
                  <a:extLst>
                    <a:ext uri="{9D8B030D-6E8A-4147-A177-3AD203B41FA5}">
                      <a16:colId xmlns:a16="http://schemas.microsoft.com/office/drawing/2014/main" val="20001"/>
                    </a:ext>
                  </a:extLst>
                </a:gridCol>
                <a:gridCol w="17515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latin typeface="Roboto"/>
                          <a:ea typeface="Roboto"/>
                          <a:cs typeface="Roboto"/>
                          <a:sym typeface="Roboto"/>
                        </a:rPr>
                        <a:t>Patient</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Pneumonia</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Difficulty breathing</a:t>
                      </a:r>
                      <a:endParaRPr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1</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2</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3</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latin typeface="Roboto"/>
                          <a:ea typeface="Roboto"/>
                          <a:cs typeface="Roboto"/>
                          <a:sym typeface="Roboto"/>
                        </a:rPr>
                        <a:t>4</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bl>
          </a:graphicData>
        </a:graphic>
      </p:graphicFrame>
      <p:graphicFrame>
        <p:nvGraphicFramePr>
          <p:cNvPr id="649" name="Google Shape;649;p52"/>
          <p:cNvGraphicFramePr/>
          <p:nvPr/>
        </p:nvGraphicFramePr>
        <p:xfrm>
          <a:off x="4624645" y="2373725"/>
          <a:ext cx="4193500" cy="2377260"/>
        </p:xfrm>
        <a:graphic>
          <a:graphicData uri="http://schemas.openxmlformats.org/drawingml/2006/table">
            <a:tbl>
              <a:tblPr>
                <a:noFill/>
                <a:tableStyleId>{100A2754-A1B8-4B92-BF1F-A23621133457}</a:tableStyleId>
              </a:tblPr>
              <a:tblGrid>
                <a:gridCol w="858925">
                  <a:extLst>
                    <a:ext uri="{9D8B030D-6E8A-4147-A177-3AD203B41FA5}">
                      <a16:colId xmlns:a16="http://schemas.microsoft.com/office/drawing/2014/main" val="20000"/>
                    </a:ext>
                  </a:extLst>
                </a:gridCol>
                <a:gridCol w="1610850">
                  <a:extLst>
                    <a:ext uri="{9D8B030D-6E8A-4147-A177-3AD203B41FA5}">
                      <a16:colId xmlns:a16="http://schemas.microsoft.com/office/drawing/2014/main" val="20001"/>
                    </a:ext>
                  </a:extLst>
                </a:gridCol>
                <a:gridCol w="17237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latin typeface="Roboto"/>
                          <a:ea typeface="Roboto"/>
                          <a:cs typeface="Roboto"/>
                          <a:sym typeface="Roboto"/>
                        </a:rPr>
                        <a:t>Patient</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Pneumonia</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Difficulty breathing</a:t>
                      </a:r>
                      <a:endParaRPr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6</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7</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8</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latin typeface="Roboto"/>
                          <a:ea typeface="Roboto"/>
                          <a:cs typeface="Roboto"/>
                          <a:sym typeface="Roboto"/>
                        </a:rPr>
                        <a:t>9</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latin typeface="Roboto"/>
                          <a:ea typeface="Roboto"/>
                          <a:cs typeface="Roboto"/>
                          <a:sym typeface="Roboto"/>
                        </a:rPr>
                        <a:t>10</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5"/>
                  </a:ext>
                </a:extLst>
              </a:tr>
            </a:tbl>
          </a:graphicData>
        </a:graphic>
      </p:graphicFrame>
      <p:sp>
        <p:nvSpPr>
          <p:cNvPr id="650" name="Google Shape;650;p52"/>
          <p:cNvSpPr txBox="1"/>
          <p:nvPr/>
        </p:nvSpPr>
        <p:spPr>
          <a:xfrm>
            <a:off x="5483575" y="714425"/>
            <a:ext cx="34047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990000"/>
                </a:solidFill>
                <a:latin typeface="Roboto"/>
                <a:ea typeface="Roboto"/>
                <a:cs typeface="Roboto"/>
                <a:sym typeface="Roboto"/>
              </a:rPr>
              <a:t>The probability that a patient suffers from difficulty breathing when they have pneumonia is …</a:t>
            </a:r>
            <a:endParaRPr sz="2000">
              <a:solidFill>
                <a:srgbClr val="990000"/>
              </a:solidFill>
              <a:latin typeface="Roboto"/>
              <a:ea typeface="Roboto"/>
              <a:cs typeface="Roboto"/>
              <a:sym typeface="Roboto"/>
            </a:endParaRPr>
          </a:p>
        </p:txBody>
      </p:sp>
      <p:pic>
        <p:nvPicPr>
          <p:cNvPr id="651" name="Google Shape;651;p52" title="server-control.png"/>
          <p:cNvPicPr preferRelativeResize="0"/>
          <p:nvPr/>
        </p:nvPicPr>
        <p:blipFill>
          <a:blip r:embed="rId3">
            <a:alphaModFix/>
          </a:blip>
          <a:stretch>
            <a:fillRect/>
          </a:stretch>
        </p:blipFill>
        <p:spPr>
          <a:xfrm>
            <a:off x="2432034" y="1401250"/>
            <a:ext cx="807100" cy="80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3"/>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grpSp>
        <p:nvGrpSpPr>
          <p:cNvPr id="657" name="Google Shape;657;p53"/>
          <p:cNvGrpSpPr/>
          <p:nvPr/>
        </p:nvGrpSpPr>
        <p:grpSpPr>
          <a:xfrm>
            <a:off x="653693" y="950967"/>
            <a:ext cx="4413900" cy="576600"/>
            <a:chOff x="980050" y="1255767"/>
            <a:chExt cx="4413900" cy="576600"/>
          </a:xfrm>
        </p:grpSpPr>
        <p:sp>
          <p:nvSpPr>
            <p:cNvPr id="658" name="Google Shape;658;p53"/>
            <p:cNvSpPr/>
            <p:nvPr/>
          </p:nvSpPr>
          <p:spPr>
            <a:xfrm>
              <a:off x="980050" y="12557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659" name="Google Shape;659;p53"/>
            <p:cNvGrpSpPr/>
            <p:nvPr/>
          </p:nvGrpSpPr>
          <p:grpSpPr>
            <a:xfrm>
              <a:off x="2459050" y="1255767"/>
              <a:ext cx="2934900" cy="576600"/>
              <a:chOff x="2446475" y="2486100"/>
              <a:chExt cx="2934900" cy="576600"/>
            </a:xfrm>
          </p:grpSpPr>
          <p:sp>
            <p:nvSpPr>
              <p:cNvPr id="660" name="Google Shape;660;p53"/>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661" name="Google Shape;661;p53"/>
              <p:cNvCxnSpPr>
                <a:stCxn id="658" idx="3"/>
                <a:endCxn id="660" idx="1"/>
              </p:cNvCxnSpPr>
              <p:nvPr/>
            </p:nvCxnSpPr>
            <p:spPr>
              <a:xfrm>
                <a:off x="2446475" y="2774400"/>
                <a:ext cx="1455900" cy="0"/>
              </a:xfrm>
              <a:prstGeom prst="straightConnector1">
                <a:avLst/>
              </a:prstGeom>
              <a:noFill/>
              <a:ln w="19050" cap="flat" cmpd="sng">
                <a:solidFill>
                  <a:schemeClr val="dk2"/>
                </a:solidFill>
                <a:prstDash val="solid"/>
                <a:round/>
                <a:headEnd type="none" w="med" len="med"/>
                <a:tailEnd type="triangle" w="med" len="med"/>
              </a:ln>
            </p:spPr>
          </p:cxnSp>
        </p:grpSp>
      </p:grpSp>
      <p:graphicFrame>
        <p:nvGraphicFramePr>
          <p:cNvPr id="662" name="Google Shape;662;p53"/>
          <p:cNvGraphicFramePr/>
          <p:nvPr/>
        </p:nvGraphicFramePr>
        <p:xfrm>
          <a:off x="313320" y="2373725"/>
          <a:ext cx="4193500" cy="2377260"/>
        </p:xfrm>
        <a:graphic>
          <a:graphicData uri="http://schemas.openxmlformats.org/drawingml/2006/table">
            <a:tbl>
              <a:tblPr>
                <a:noFill/>
                <a:tableStyleId>{100A2754-A1B8-4B92-BF1F-A23621133457}</a:tableStyleId>
              </a:tblPr>
              <a:tblGrid>
                <a:gridCol w="858925">
                  <a:extLst>
                    <a:ext uri="{9D8B030D-6E8A-4147-A177-3AD203B41FA5}">
                      <a16:colId xmlns:a16="http://schemas.microsoft.com/office/drawing/2014/main" val="20000"/>
                    </a:ext>
                  </a:extLst>
                </a:gridCol>
                <a:gridCol w="1585800">
                  <a:extLst>
                    <a:ext uri="{9D8B030D-6E8A-4147-A177-3AD203B41FA5}">
                      <a16:colId xmlns:a16="http://schemas.microsoft.com/office/drawing/2014/main" val="20001"/>
                    </a:ext>
                  </a:extLst>
                </a:gridCol>
                <a:gridCol w="17487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latin typeface="Roboto"/>
                          <a:ea typeface="Roboto"/>
                          <a:cs typeface="Roboto"/>
                          <a:sym typeface="Roboto"/>
                        </a:rPr>
                        <a:t>Patient</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Pneumonia</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Difficulty breathing</a:t>
                      </a:r>
                      <a:endParaRPr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1</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2</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3</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latin typeface="Roboto"/>
                          <a:ea typeface="Roboto"/>
                          <a:cs typeface="Roboto"/>
                          <a:sym typeface="Roboto"/>
                        </a:rPr>
                        <a:t>4</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5"/>
                  </a:ext>
                </a:extLst>
              </a:tr>
            </a:tbl>
          </a:graphicData>
        </a:graphic>
      </p:graphicFrame>
      <p:graphicFrame>
        <p:nvGraphicFramePr>
          <p:cNvPr id="663" name="Google Shape;663;p53"/>
          <p:cNvGraphicFramePr/>
          <p:nvPr>
            <p:extLst>
              <p:ext uri="{D42A27DB-BD31-4B8C-83A1-F6EECF244321}">
                <p14:modId xmlns:p14="http://schemas.microsoft.com/office/powerpoint/2010/main" val="3286895434"/>
              </p:ext>
            </p:extLst>
          </p:nvPr>
        </p:nvGraphicFramePr>
        <p:xfrm>
          <a:off x="4624645" y="2373725"/>
          <a:ext cx="4193500" cy="2377260"/>
        </p:xfrm>
        <a:graphic>
          <a:graphicData uri="http://schemas.openxmlformats.org/drawingml/2006/table">
            <a:tbl>
              <a:tblPr>
                <a:noFill/>
                <a:tableStyleId>{100A2754-A1B8-4B92-BF1F-A23621133457}</a:tableStyleId>
              </a:tblPr>
              <a:tblGrid>
                <a:gridCol w="858925">
                  <a:extLst>
                    <a:ext uri="{9D8B030D-6E8A-4147-A177-3AD203B41FA5}">
                      <a16:colId xmlns:a16="http://schemas.microsoft.com/office/drawing/2014/main" val="20000"/>
                    </a:ext>
                  </a:extLst>
                </a:gridCol>
                <a:gridCol w="1584887">
                  <a:extLst>
                    <a:ext uri="{9D8B030D-6E8A-4147-A177-3AD203B41FA5}">
                      <a16:colId xmlns:a16="http://schemas.microsoft.com/office/drawing/2014/main" val="20001"/>
                    </a:ext>
                  </a:extLst>
                </a:gridCol>
                <a:gridCol w="1749688">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latin typeface="Roboto"/>
                          <a:ea typeface="Roboto"/>
                          <a:cs typeface="Roboto"/>
                          <a:sym typeface="Roboto"/>
                        </a:rPr>
                        <a:t>Patient</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Pneumonia</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Difficulty breathing</a:t>
                      </a:r>
                      <a:endParaRPr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6</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7</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8</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latin typeface="Roboto"/>
                          <a:ea typeface="Roboto"/>
                          <a:cs typeface="Roboto"/>
                          <a:sym typeface="Roboto"/>
                        </a:rPr>
                        <a:t>9</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latin typeface="Roboto"/>
                          <a:ea typeface="Roboto"/>
                          <a:cs typeface="Roboto"/>
                          <a:sym typeface="Roboto"/>
                        </a:rPr>
                        <a:t>10</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dirty="0">
                          <a:latin typeface="Roboto"/>
                          <a:ea typeface="Roboto"/>
                          <a:cs typeface="Roboto"/>
                          <a:sym typeface="Roboto"/>
                        </a:rPr>
                        <a:t>no</a:t>
                      </a:r>
                      <a:endParaRPr dirty="0">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5"/>
                  </a:ext>
                </a:extLst>
              </a:tr>
            </a:tbl>
          </a:graphicData>
        </a:graphic>
      </p:graphicFrame>
      <p:sp>
        <p:nvSpPr>
          <p:cNvPr id="664" name="Google Shape;664;p53"/>
          <p:cNvSpPr txBox="1"/>
          <p:nvPr/>
        </p:nvSpPr>
        <p:spPr>
          <a:xfrm>
            <a:off x="5483575" y="714425"/>
            <a:ext cx="3404700" cy="145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990000"/>
                </a:solidFill>
                <a:latin typeface="Roboto"/>
                <a:ea typeface="Roboto"/>
                <a:cs typeface="Roboto"/>
                <a:sym typeface="Roboto"/>
              </a:rPr>
              <a:t>The probability that a patient suffers from difficulty breathing when they have pneumonia is …</a:t>
            </a:r>
            <a:endParaRPr sz="2000">
              <a:solidFill>
                <a:srgbClr val="990000"/>
              </a:solidFill>
              <a:latin typeface="Roboto"/>
              <a:ea typeface="Roboto"/>
              <a:cs typeface="Roboto"/>
              <a:sym typeface="Roboto"/>
            </a:endParaRPr>
          </a:p>
        </p:txBody>
      </p:sp>
      <p:pic>
        <p:nvPicPr>
          <p:cNvPr id="665" name="Google Shape;665;p53" title="server-control.png"/>
          <p:cNvPicPr preferRelativeResize="0"/>
          <p:nvPr/>
        </p:nvPicPr>
        <p:blipFill>
          <a:blip r:embed="rId3">
            <a:alphaModFix/>
          </a:blip>
          <a:stretch>
            <a:fillRect/>
          </a:stretch>
        </p:blipFill>
        <p:spPr>
          <a:xfrm>
            <a:off x="2432034" y="1401250"/>
            <a:ext cx="807100" cy="807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54"/>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grpSp>
        <p:nvGrpSpPr>
          <p:cNvPr id="671" name="Google Shape;671;p54"/>
          <p:cNvGrpSpPr/>
          <p:nvPr/>
        </p:nvGrpSpPr>
        <p:grpSpPr>
          <a:xfrm>
            <a:off x="653693" y="950967"/>
            <a:ext cx="4413900" cy="576600"/>
            <a:chOff x="980050" y="1255767"/>
            <a:chExt cx="4413900" cy="576600"/>
          </a:xfrm>
        </p:grpSpPr>
        <p:sp>
          <p:nvSpPr>
            <p:cNvPr id="672" name="Google Shape;672;p54"/>
            <p:cNvSpPr/>
            <p:nvPr/>
          </p:nvSpPr>
          <p:spPr>
            <a:xfrm>
              <a:off x="980050" y="12557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673" name="Google Shape;673;p54"/>
            <p:cNvGrpSpPr/>
            <p:nvPr/>
          </p:nvGrpSpPr>
          <p:grpSpPr>
            <a:xfrm>
              <a:off x="2459050" y="1255767"/>
              <a:ext cx="2934900" cy="576600"/>
              <a:chOff x="2446475" y="2486100"/>
              <a:chExt cx="2934900" cy="576600"/>
            </a:xfrm>
          </p:grpSpPr>
          <p:sp>
            <p:nvSpPr>
              <p:cNvPr id="674" name="Google Shape;674;p54"/>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675" name="Google Shape;675;p54"/>
              <p:cNvCxnSpPr>
                <a:stCxn id="672" idx="3"/>
                <a:endCxn id="674" idx="1"/>
              </p:cNvCxnSpPr>
              <p:nvPr/>
            </p:nvCxnSpPr>
            <p:spPr>
              <a:xfrm>
                <a:off x="2446475" y="2774400"/>
                <a:ext cx="1455900" cy="0"/>
              </a:xfrm>
              <a:prstGeom prst="straightConnector1">
                <a:avLst/>
              </a:prstGeom>
              <a:noFill/>
              <a:ln w="19050" cap="flat" cmpd="sng">
                <a:solidFill>
                  <a:schemeClr val="dk2"/>
                </a:solidFill>
                <a:prstDash val="solid"/>
                <a:round/>
                <a:headEnd type="none" w="med" len="med"/>
                <a:tailEnd type="triangle" w="med" len="med"/>
              </a:ln>
            </p:spPr>
          </p:cxnSp>
        </p:grpSp>
      </p:grpSp>
      <p:graphicFrame>
        <p:nvGraphicFramePr>
          <p:cNvPr id="676" name="Google Shape;676;p54"/>
          <p:cNvGraphicFramePr/>
          <p:nvPr/>
        </p:nvGraphicFramePr>
        <p:xfrm>
          <a:off x="313320" y="2373725"/>
          <a:ext cx="4193500" cy="2377260"/>
        </p:xfrm>
        <a:graphic>
          <a:graphicData uri="http://schemas.openxmlformats.org/drawingml/2006/table">
            <a:tbl>
              <a:tblPr>
                <a:noFill/>
                <a:tableStyleId>{100A2754-A1B8-4B92-BF1F-A23621133457}</a:tableStyleId>
              </a:tblPr>
              <a:tblGrid>
                <a:gridCol w="858925">
                  <a:extLst>
                    <a:ext uri="{9D8B030D-6E8A-4147-A177-3AD203B41FA5}">
                      <a16:colId xmlns:a16="http://schemas.microsoft.com/office/drawing/2014/main" val="20000"/>
                    </a:ext>
                  </a:extLst>
                </a:gridCol>
                <a:gridCol w="1585800">
                  <a:extLst>
                    <a:ext uri="{9D8B030D-6E8A-4147-A177-3AD203B41FA5}">
                      <a16:colId xmlns:a16="http://schemas.microsoft.com/office/drawing/2014/main" val="20001"/>
                    </a:ext>
                  </a:extLst>
                </a:gridCol>
                <a:gridCol w="174877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latin typeface="Roboto"/>
                          <a:ea typeface="Roboto"/>
                          <a:cs typeface="Roboto"/>
                          <a:sym typeface="Roboto"/>
                        </a:rPr>
                        <a:t>Patient</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Pneumonia</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Difficulty breathing</a:t>
                      </a:r>
                      <a:endParaRPr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1</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b="1">
                          <a:latin typeface="Roboto"/>
                          <a:ea typeface="Roboto"/>
                          <a:cs typeface="Roboto"/>
                          <a:sym typeface="Roboto"/>
                        </a:rPr>
                        <a:t>yes</a:t>
                      </a:r>
                      <a:endParaRPr b="1">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2</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3</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latin typeface="Roboto"/>
                          <a:ea typeface="Roboto"/>
                          <a:cs typeface="Roboto"/>
                          <a:sym typeface="Roboto"/>
                        </a:rPr>
                        <a:t>4</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latin typeface="Roboto"/>
                          <a:ea typeface="Roboto"/>
                          <a:cs typeface="Roboto"/>
                          <a:sym typeface="Roboto"/>
                        </a:rPr>
                        <a:t>5</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b="1">
                          <a:latin typeface="Roboto"/>
                          <a:ea typeface="Roboto"/>
                          <a:cs typeface="Roboto"/>
                          <a:sym typeface="Roboto"/>
                        </a:rPr>
                        <a:t>yes</a:t>
                      </a:r>
                      <a:endParaRPr b="1">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5"/>
                  </a:ext>
                </a:extLst>
              </a:tr>
            </a:tbl>
          </a:graphicData>
        </a:graphic>
      </p:graphicFrame>
      <p:graphicFrame>
        <p:nvGraphicFramePr>
          <p:cNvPr id="677" name="Google Shape;677;p54"/>
          <p:cNvGraphicFramePr/>
          <p:nvPr>
            <p:extLst>
              <p:ext uri="{D42A27DB-BD31-4B8C-83A1-F6EECF244321}">
                <p14:modId xmlns:p14="http://schemas.microsoft.com/office/powerpoint/2010/main" val="1820742218"/>
              </p:ext>
            </p:extLst>
          </p:nvPr>
        </p:nvGraphicFramePr>
        <p:xfrm>
          <a:off x="4624645" y="2373725"/>
          <a:ext cx="4193500" cy="2377260"/>
        </p:xfrm>
        <a:graphic>
          <a:graphicData uri="http://schemas.openxmlformats.org/drawingml/2006/table">
            <a:tbl>
              <a:tblPr>
                <a:noFill/>
                <a:tableStyleId>{100A2754-A1B8-4B92-BF1F-A23621133457}</a:tableStyleId>
              </a:tblPr>
              <a:tblGrid>
                <a:gridCol w="858925">
                  <a:extLst>
                    <a:ext uri="{9D8B030D-6E8A-4147-A177-3AD203B41FA5}">
                      <a16:colId xmlns:a16="http://schemas.microsoft.com/office/drawing/2014/main" val="20000"/>
                    </a:ext>
                  </a:extLst>
                </a:gridCol>
                <a:gridCol w="1526830">
                  <a:extLst>
                    <a:ext uri="{9D8B030D-6E8A-4147-A177-3AD203B41FA5}">
                      <a16:colId xmlns:a16="http://schemas.microsoft.com/office/drawing/2014/main" val="20001"/>
                    </a:ext>
                  </a:extLst>
                </a:gridCol>
                <a:gridCol w="180774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b="1">
                          <a:latin typeface="Roboto"/>
                          <a:ea typeface="Roboto"/>
                          <a:cs typeface="Roboto"/>
                          <a:sym typeface="Roboto"/>
                        </a:rPr>
                        <a:t>Patient</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Pneumonia</a:t>
                      </a:r>
                      <a:endParaRPr b="1">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b="1">
                          <a:latin typeface="Roboto"/>
                          <a:ea typeface="Roboto"/>
                          <a:cs typeface="Roboto"/>
                          <a:sym typeface="Roboto"/>
                        </a:rPr>
                        <a:t>Difficulty breathing</a:t>
                      </a:r>
                      <a:endParaRPr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6</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7</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b="1">
                          <a:latin typeface="Roboto"/>
                          <a:ea typeface="Roboto"/>
                          <a:cs typeface="Roboto"/>
                          <a:sym typeface="Roboto"/>
                        </a:rPr>
                        <a:t>yes</a:t>
                      </a:r>
                      <a:endParaRPr b="1">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8</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a:latin typeface="Roboto"/>
                          <a:ea typeface="Roboto"/>
                          <a:cs typeface="Roboto"/>
                          <a:sym typeface="Roboto"/>
                        </a:rPr>
                        <a:t>9</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a:latin typeface="Roboto"/>
                          <a:ea typeface="Roboto"/>
                          <a:cs typeface="Roboto"/>
                          <a:sym typeface="Roboto"/>
                        </a:rPr>
                        <a:t>10</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solidFill>
                      <a:srgbClr val="F4CCCC"/>
                    </a:solidFill>
                  </a:tcPr>
                </a:tc>
                <a:tc>
                  <a:txBody>
                    <a:bodyPr/>
                    <a:lstStyle/>
                    <a:p>
                      <a:pPr marL="0" lvl="0" indent="0" algn="l" rtl="0">
                        <a:spcBef>
                          <a:spcPts val="0"/>
                        </a:spcBef>
                        <a:spcAft>
                          <a:spcPts val="0"/>
                        </a:spcAft>
                        <a:buNone/>
                      </a:pPr>
                      <a:r>
                        <a:rPr lang="en-GB" dirty="0">
                          <a:latin typeface="Roboto"/>
                          <a:ea typeface="Roboto"/>
                          <a:cs typeface="Roboto"/>
                          <a:sym typeface="Roboto"/>
                        </a:rPr>
                        <a:t>no</a:t>
                      </a:r>
                      <a:endParaRPr dirty="0">
                        <a:latin typeface="Roboto"/>
                        <a:ea typeface="Roboto"/>
                        <a:cs typeface="Roboto"/>
                        <a:sym typeface="Roboto"/>
                      </a:endParaRPr>
                    </a:p>
                  </a:txBody>
                  <a:tcPr marL="91425" marR="91425" marT="91425" marB="91425">
                    <a:solidFill>
                      <a:srgbClr val="F4CCCC"/>
                    </a:solidFill>
                  </a:tcPr>
                </a:tc>
                <a:extLst>
                  <a:ext uri="{0D108BD9-81ED-4DB2-BD59-A6C34878D82A}">
                    <a16:rowId xmlns:a16="http://schemas.microsoft.com/office/drawing/2014/main" val="10005"/>
                  </a:ext>
                </a:extLst>
              </a:tr>
            </a:tbl>
          </a:graphicData>
        </a:graphic>
      </p:graphicFrame>
      <p:sp>
        <p:nvSpPr>
          <p:cNvPr id="678" name="Google Shape;678;p54"/>
          <p:cNvSpPr txBox="1"/>
          <p:nvPr/>
        </p:nvSpPr>
        <p:spPr>
          <a:xfrm>
            <a:off x="5483575" y="714425"/>
            <a:ext cx="3404700" cy="145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990000"/>
                </a:solidFill>
                <a:latin typeface="Roboto"/>
                <a:ea typeface="Roboto"/>
                <a:cs typeface="Roboto"/>
                <a:sym typeface="Roboto"/>
              </a:rPr>
              <a:t>The probability that a patient suffers from difficulty breathing when they have pneumonia is …</a:t>
            </a:r>
            <a:endParaRPr sz="2000">
              <a:solidFill>
                <a:srgbClr val="990000"/>
              </a:solidFill>
              <a:latin typeface="Roboto"/>
              <a:ea typeface="Roboto"/>
              <a:cs typeface="Roboto"/>
              <a:sym typeface="Roboto"/>
            </a:endParaRPr>
          </a:p>
        </p:txBody>
      </p:sp>
      <p:sp>
        <p:nvSpPr>
          <p:cNvPr id="679" name="Google Shape;679;p54"/>
          <p:cNvSpPr txBox="1"/>
          <p:nvPr/>
        </p:nvSpPr>
        <p:spPr>
          <a:xfrm>
            <a:off x="8379677" y="1631839"/>
            <a:ext cx="1403700" cy="34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solidFill>
                  <a:srgbClr val="990000"/>
                </a:solidFill>
                <a:highlight>
                  <a:schemeClr val="lt1"/>
                </a:highlight>
                <a:latin typeface="Roboto"/>
                <a:ea typeface="Roboto"/>
                <a:cs typeface="Roboto"/>
                <a:sym typeface="Roboto"/>
              </a:rPr>
              <a:t>60%</a:t>
            </a:r>
            <a:endParaRPr sz="2000">
              <a:solidFill>
                <a:srgbClr val="990000"/>
              </a:solidFill>
              <a:highlight>
                <a:schemeClr val="lt1"/>
              </a:highlight>
              <a:latin typeface="Roboto"/>
              <a:ea typeface="Roboto"/>
              <a:cs typeface="Roboto"/>
              <a:sym typeface="Roboto"/>
            </a:endParaRPr>
          </a:p>
        </p:txBody>
      </p:sp>
      <p:pic>
        <p:nvPicPr>
          <p:cNvPr id="680" name="Google Shape;680;p54" title="server-control.png"/>
          <p:cNvPicPr preferRelativeResize="0"/>
          <p:nvPr/>
        </p:nvPicPr>
        <p:blipFill>
          <a:blip r:embed="rId3">
            <a:alphaModFix/>
          </a:blip>
          <a:stretch>
            <a:fillRect/>
          </a:stretch>
        </p:blipFill>
        <p:spPr>
          <a:xfrm>
            <a:off x="2432034" y="1401250"/>
            <a:ext cx="807100" cy="80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5"/>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grpSp>
        <p:nvGrpSpPr>
          <p:cNvPr id="686" name="Google Shape;686;p55"/>
          <p:cNvGrpSpPr/>
          <p:nvPr/>
        </p:nvGrpSpPr>
        <p:grpSpPr>
          <a:xfrm>
            <a:off x="224537" y="2249600"/>
            <a:ext cx="8380200" cy="2501779"/>
            <a:chOff x="-26125" y="1915221"/>
            <a:chExt cx="8380200" cy="2501779"/>
          </a:xfrm>
        </p:grpSpPr>
        <p:sp>
          <p:nvSpPr>
            <p:cNvPr id="687" name="Google Shape;687;p55"/>
            <p:cNvSpPr txBox="1"/>
            <p:nvPr/>
          </p:nvSpPr>
          <p:spPr>
            <a:xfrm>
              <a:off x="2013400" y="3847600"/>
              <a:ext cx="4982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500" b="1">
                  <a:solidFill>
                    <a:srgbClr val="990000"/>
                  </a:solidFill>
                  <a:latin typeface="Roboto"/>
                  <a:ea typeface="Roboto"/>
                  <a:cs typeface="Roboto"/>
                  <a:sym typeface="Roboto"/>
                </a:rPr>
                <a:t>Conditional probability table</a:t>
              </a:r>
              <a:endParaRPr/>
            </a:p>
          </p:txBody>
        </p:sp>
        <p:sp>
          <p:nvSpPr>
            <p:cNvPr id="688" name="Google Shape;688;p55"/>
            <p:cNvSpPr/>
            <p:nvPr/>
          </p:nvSpPr>
          <p:spPr>
            <a:xfrm>
              <a:off x="-26125" y="1915221"/>
              <a:ext cx="8380200" cy="1857300"/>
            </a:xfrm>
            <a:prstGeom prst="roundRect">
              <a:avLst>
                <a:gd name="adj" fmla="val 16667"/>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graphicFrame>
        <p:nvGraphicFramePr>
          <p:cNvPr id="689" name="Google Shape;689;p55"/>
          <p:cNvGraphicFramePr/>
          <p:nvPr/>
        </p:nvGraphicFramePr>
        <p:xfrm>
          <a:off x="604800" y="2492525"/>
          <a:ext cx="7752825" cy="1371510"/>
        </p:xfrm>
        <a:graphic>
          <a:graphicData uri="http://schemas.openxmlformats.org/drawingml/2006/table">
            <a:tbl>
              <a:tblPr>
                <a:noFill/>
                <a:tableStyleId>{100A2754-A1B8-4B92-BF1F-A23621133457}</a:tableStyleId>
              </a:tblPr>
              <a:tblGrid>
                <a:gridCol w="2584275">
                  <a:extLst>
                    <a:ext uri="{9D8B030D-6E8A-4147-A177-3AD203B41FA5}">
                      <a16:colId xmlns:a16="http://schemas.microsoft.com/office/drawing/2014/main" val="20000"/>
                    </a:ext>
                  </a:extLst>
                </a:gridCol>
                <a:gridCol w="2584275">
                  <a:extLst>
                    <a:ext uri="{9D8B030D-6E8A-4147-A177-3AD203B41FA5}">
                      <a16:colId xmlns:a16="http://schemas.microsoft.com/office/drawing/2014/main" val="20001"/>
                    </a:ext>
                  </a:extLst>
                </a:gridCol>
                <a:gridCol w="2584275">
                  <a:extLst>
                    <a:ext uri="{9D8B030D-6E8A-4147-A177-3AD203B41FA5}">
                      <a16:colId xmlns:a16="http://schemas.microsoft.com/office/drawing/2014/main" val="20002"/>
                    </a:ext>
                  </a:extLst>
                </a:gridCol>
              </a:tblGrid>
              <a:tr h="384450">
                <a:tc>
                  <a:txBody>
                    <a:bodyPr/>
                    <a:lstStyle/>
                    <a:p>
                      <a:pPr marL="0" lvl="0" indent="0" algn="l" rtl="0">
                        <a:spcBef>
                          <a:spcPts val="0"/>
                        </a:spcBef>
                        <a:spcAft>
                          <a:spcPts val="0"/>
                        </a:spcAft>
                        <a:buNone/>
                      </a:pPr>
                      <a:endParaRPr sz="1800">
                        <a:latin typeface="Roboto"/>
                        <a:ea typeface="Roboto"/>
                        <a:cs typeface="Roboto"/>
                        <a:sym typeface="Roboto"/>
                      </a:endParaRPr>
                    </a:p>
                  </a:txBody>
                  <a:tcPr marL="91425" marR="91425" marT="91425" marB="91425">
                    <a:solidFill>
                      <a:schemeClr val="accent4"/>
                    </a:solidFill>
                  </a:tcPr>
                </a:tc>
                <a:tc>
                  <a:txBody>
                    <a:bodyPr/>
                    <a:lstStyle/>
                    <a:p>
                      <a:pPr marL="0" lvl="0" indent="0" algn="l" rtl="0">
                        <a:spcBef>
                          <a:spcPts val="0"/>
                        </a:spcBef>
                        <a:spcAft>
                          <a:spcPts val="0"/>
                        </a:spcAft>
                        <a:buNone/>
                      </a:pPr>
                      <a:r>
                        <a:rPr lang="en-GB" sz="1800">
                          <a:latin typeface="Roboto"/>
                          <a:ea typeface="Roboto"/>
                          <a:cs typeface="Roboto"/>
                          <a:sym typeface="Roboto"/>
                        </a:rPr>
                        <a:t>Pneumonia</a:t>
                      </a:r>
                      <a:endParaRPr sz="1800">
                        <a:latin typeface="Roboto"/>
                        <a:ea typeface="Roboto"/>
                        <a:cs typeface="Roboto"/>
                        <a:sym typeface="Roboto"/>
                      </a:endParaRPr>
                    </a:p>
                  </a:txBody>
                  <a:tcPr marL="91425" marR="91425" marT="91425" marB="91425">
                    <a:solidFill>
                      <a:schemeClr val="accent4"/>
                    </a:solidFill>
                  </a:tcPr>
                </a:tc>
                <a:tc>
                  <a:txBody>
                    <a:bodyPr/>
                    <a:lstStyle/>
                    <a:p>
                      <a:pPr marL="0" lvl="0" indent="0" algn="l" rtl="0">
                        <a:spcBef>
                          <a:spcPts val="0"/>
                        </a:spcBef>
                        <a:spcAft>
                          <a:spcPts val="0"/>
                        </a:spcAft>
                        <a:buNone/>
                      </a:pPr>
                      <a:r>
                        <a:rPr lang="en-GB" sz="1800">
                          <a:latin typeface="Roboto"/>
                          <a:ea typeface="Roboto"/>
                          <a:cs typeface="Roboto"/>
                          <a:sym typeface="Roboto"/>
                        </a:rPr>
                        <a:t>No pneumonia</a:t>
                      </a:r>
                      <a:endParaRPr sz="1800">
                        <a:latin typeface="Roboto"/>
                        <a:ea typeface="Roboto"/>
                        <a:cs typeface="Roboto"/>
                        <a:sym typeface="Roboto"/>
                      </a:endParaRPr>
                    </a:p>
                  </a:txBody>
                  <a:tcPr marL="91425" marR="91425" marT="91425" marB="91425">
                    <a:solidFill>
                      <a:schemeClr val="accent4"/>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800">
                          <a:latin typeface="Roboto"/>
                          <a:ea typeface="Roboto"/>
                          <a:cs typeface="Roboto"/>
                          <a:sym typeface="Roboto"/>
                        </a:rPr>
                        <a:t>Difficulty breathing</a:t>
                      </a:r>
                      <a:endParaRPr sz="1800">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sz="1800">
                          <a:latin typeface="Roboto"/>
                          <a:ea typeface="Roboto"/>
                          <a:cs typeface="Roboto"/>
                          <a:sym typeface="Roboto"/>
                        </a:rPr>
                        <a:t>60%</a:t>
                      </a:r>
                      <a:endParaRPr sz="18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sz="1800">
                          <a:latin typeface="Roboto"/>
                          <a:ea typeface="Roboto"/>
                          <a:cs typeface="Roboto"/>
                          <a:sym typeface="Roboto"/>
                        </a:rPr>
                        <a:t>20%</a:t>
                      </a:r>
                      <a:endParaRPr sz="1800">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800">
                          <a:latin typeface="Roboto"/>
                          <a:ea typeface="Roboto"/>
                          <a:cs typeface="Roboto"/>
                          <a:sym typeface="Roboto"/>
                        </a:rPr>
                        <a:t>No difficulty breathing</a:t>
                      </a:r>
                      <a:endParaRPr sz="1800">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sz="1800">
                          <a:latin typeface="Roboto"/>
                          <a:ea typeface="Roboto"/>
                          <a:cs typeface="Roboto"/>
                          <a:sym typeface="Roboto"/>
                        </a:rPr>
                        <a:t>40%</a:t>
                      </a:r>
                      <a:endParaRPr sz="1800">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sz="1800">
                          <a:latin typeface="Roboto"/>
                          <a:ea typeface="Roboto"/>
                          <a:cs typeface="Roboto"/>
                          <a:sym typeface="Roboto"/>
                        </a:rPr>
                        <a:t>80%</a:t>
                      </a:r>
                      <a:endParaRPr sz="1800">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grpSp>
        <p:nvGrpSpPr>
          <p:cNvPr id="690" name="Google Shape;690;p55"/>
          <p:cNvGrpSpPr/>
          <p:nvPr/>
        </p:nvGrpSpPr>
        <p:grpSpPr>
          <a:xfrm>
            <a:off x="653693" y="1255767"/>
            <a:ext cx="4413900" cy="576600"/>
            <a:chOff x="980050" y="1255767"/>
            <a:chExt cx="4413900" cy="576600"/>
          </a:xfrm>
        </p:grpSpPr>
        <p:sp>
          <p:nvSpPr>
            <p:cNvPr id="691" name="Google Shape;691;p55"/>
            <p:cNvSpPr/>
            <p:nvPr/>
          </p:nvSpPr>
          <p:spPr>
            <a:xfrm>
              <a:off x="980050" y="12557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692" name="Google Shape;692;p55"/>
            <p:cNvGrpSpPr/>
            <p:nvPr/>
          </p:nvGrpSpPr>
          <p:grpSpPr>
            <a:xfrm>
              <a:off x="2459050" y="1255767"/>
              <a:ext cx="2934900" cy="576600"/>
              <a:chOff x="2446475" y="2486100"/>
              <a:chExt cx="2934900" cy="576600"/>
            </a:xfrm>
          </p:grpSpPr>
          <p:sp>
            <p:nvSpPr>
              <p:cNvPr id="693" name="Google Shape;693;p55"/>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694" name="Google Shape;694;p55"/>
              <p:cNvCxnSpPr>
                <a:stCxn id="691" idx="3"/>
                <a:endCxn id="693" idx="1"/>
              </p:cNvCxnSpPr>
              <p:nvPr/>
            </p:nvCxnSpPr>
            <p:spPr>
              <a:xfrm>
                <a:off x="2446475" y="2774400"/>
                <a:ext cx="1455900" cy="0"/>
              </a:xfrm>
              <a:prstGeom prst="straightConnector1">
                <a:avLst/>
              </a:prstGeom>
              <a:noFill/>
              <a:ln w="19050" cap="flat" cmpd="sng">
                <a:solidFill>
                  <a:schemeClr val="dk2"/>
                </a:solidFill>
                <a:prstDash val="solid"/>
                <a:round/>
                <a:headEnd type="none" w="med" len="med"/>
                <a:tailEnd type="triangle" w="med" len="med"/>
              </a:ln>
            </p:spPr>
          </p:cxnSp>
        </p:grpSp>
      </p:grpSp>
      <p:pic>
        <p:nvPicPr>
          <p:cNvPr id="695" name="Google Shape;695;p55" title="server-control.png"/>
          <p:cNvPicPr preferRelativeResize="0"/>
          <p:nvPr/>
        </p:nvPicPr>
        <p:blipFill>
          <a:blip r:embed="rId3">
            <a:alphaModFix/>
          </a:blip>
          <a:stretch>
            <a:fillRect/>
          </a:stretch>
        </p:blipFill>
        <p:spPr>
          <a:xfrm>
            <a:off x="6179345" y="790278"/>
            <a:ext cx="1205025" cy="1205025"/>
          </a:xfrm>
          <a:prstGeom prst="rect">
            <a:avLst/>
          </a:prstGeom>
          <a:noFill/>
          <a:ln>
            <a:noFill/>
          </a:ln>
        </p:spPr>
      </p:pic>
      <p:sp>
        <p:nvSpPr>
          <p:cNvPr id="696" name="Google Shape;696;p55"/>
          <p:cNvSpPr/>
          <p:nvPr/>
        </p:nvSpPr>
        <p:spPr>
          <a:xfrm rot="5400000">
            <a:off x="7409439" y="1297467"/>
            <a:ext cx="722700" cy="6393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6"/>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a:t>
            </a:r>
            <a:endParaRPr/>
          </a:p>
        </p:txBody>
      </p:sp>
      <p:grpSp>
        <p:nvGrpSpPr>
          <p:cNvPr id="702" name="Google Shape;702;p56"/>
          <p:cNvGrpSpPr/>
          <p:nvPr/>
        </p:nvGrpSpPr>
        <p:grpSpPr>
          <a:xfrm>
            <a:off x="1893987" y="1418579"/>
            <a:ext cx="4413900" cy="3288676"/>
            <a:chOff x="980050" y="1255767"/>
            <a:chExt cx="4413900" cy="3288676"/>
          </a:xfrm>
        </p:grpSpPr>
        <p:sp>
          <p:nvSpPr>
            <p:cNvPr id="703" name="Google Shape;703;p56"/>
            <p:cNvSpPr/>
            <p:nvPr/>
          </p:nvSpPr>
          <p:spPr>
            <a:xfrm>
              <a:off x="980050"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704" name="Google Shape;704;p56"/>
            <p:cNvGrpSpPr/>
            <p:nvPr/>
          </p:nvGrpSpPr>
          <p:grpSpPr>
            <a:xfrm>
              <a:off x="2459150" y="2148117"/>
              <a:ext cx="2934600" cy="576600"/>
              <a:chOff x="2446625" y="1358550"/>
              <a:chExt cx="2934600" cy="576600"/>
            </a:xfrm>
          </p:grpSpPr>
          <p:sp>
            <p:nvSpPr>
              <p:cNvPr id="705" name="Google Shape;705;p56"/>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706" name="Google Shape;706;p56"/>
              <p:cNvCxnSpPr>
                <a:endCxn id="705"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grpSp>
          <p:nvGrpSpPr>
            <p:cNvPr id="707" name="Google Shape;707;p56"/>
            <p:cNvGrpSpPr/>
            <p:nvPr/>
          </p:nvGrpSpPr>
          <p:grpSpPr>
            <a:xfrm>
              <a:off x="980050" y="2686917"/>
              <a:ext cx="2945400" cy="962700"/>
              <a:chOff x="967525" y="1897350"/>
              <a:chExt cx="2945400" cy="962700"/>
            </a:xfrm>
          </p:grpSpPr>
          <p:sp>
            <p:nvSpPr>
              <p:cNvPr id="708" name="Google Shape;708;p56"/>
              <p:cNvSpPr/>
              <p:nvPr/>
            </p:nvSpPr>
            <p:spPr>
              <a:xfrm>
                <a:off x="967525"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709" name="Google Shape;709;p56"/>
              <p:cNvCxnSpPr>
                <a:stCxn id="708" idx="3"/>
              </p:cNvCxnSpPr>
              <p:nvPr/>
            </p:nvCxnSpPr>
            <p:spPr>
              <a:xfrm rot="10800000" flipH="1">
                <a:off x="2446525" y="1897350"/>
                <a:ext cx="1466400" cy="674400"/>
              </a:xfrm>
              <a:prstGeom prst="straightConnector1">
                <a:avLst/>
              </a:prstGeom>
              <a:noFill/>
              <a:ln w="19050" cap="flat" cmpd="sng">
                <a:solidFill>
                  <a:schemeClr val="dk2"/>
                </a:solidFill>
                <a:prstDash val="solid"/>
                <a:round/>
                <a:headEnd type="none" w="med" len="med"/>
                <a:tailEnd type="triangle" w="med" len="med"/>
              </a:ln>
            </p:spPr>
          </p:cxnSp>
        </p:grpSp>
        <p:grpSp>
          <p:nvGrpSpPr>
            <p:cNvPr id="710" name="Google Shape;710;p56"/>
            <p:cNvGrpSpPr/>
            <p:nvPr/>
          </p:nvGrpSpPr>
          <p:grpSpPr>
            <a:xfrm>
              <a:off x="2459050" y="2436417"/>
              <a:ext cx="2934700" cy="1213200"/>
              <a:chOff x="2446525" y="1646850"/>
              <a:chExt cx="2934700" cy="1213200"/>
            </a:xfrm>
          </p:grpSpPr>
          <p:grpSp>
            <p:nvGrpSpPr>
              <p:cNvPr id="711" name="Google Shape;711;p56"/>
              <p:cNvGrpSpPr/>
              <p:nvPr/>
            </p:nvGrpSpPr>
            <p:grpSpPr>
              <a:xfrm>
                <a:off x="2446625" y="2283450"/>
                <a:ext cx="2934600" cy="576600"/>
                <a:chOff x="2446625" y="1358550"/>
                <a:chExt cx="2934600" cy="576600"/>
              </a:xfrm>
            </p:grpSpPr>
            <p:sp>
              <p:nvSpPr>
                <p:cNvPr id="712" name="Google Shape;712;p56"/>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713" name="Google Shape;713;p56"/>
                <p:cNvCxnSpPr>
                  <a:endCxn id="712"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cxnSp>
            <p:nvCxnSpPr>
              <p:cNvPr id="714" name="Google Shape;714;p56"/>
              <p:cNvCxnSpPr>
                <a:stCxn id="703" idx="3"/>
              </p:cNvCxnSpPr>
              <p:nvPr/>
            </p:nvCxnSpPr>
            <p:spPr>
              <a:xfrm>
                <a:off x="2446525" y="1646850"/>
                <a:ext cx="1467300" cy="693000"/>
              </a:xfrm>
              <a:prstGeom prst="straightConnector1">
                <a:avLst/>
              </a:prstGeom>
              <a:noFill/>
              <a:ln w="19050" cap="flat" cmpd="sng">
                <a:solidFill>
                  <a:schemeClr val="dk2"/>
                </a:solidFill>
                <a:prstDash val="solid"/>
                <a:round/>
                <a:headEnd type="none" w="med" len="med"/>
                <a:tailEnd type="triangle" w="med" len="med"/>
              </a:ln>
            </p:spPr>
          </p:cxnSp>
        </p:grpSp>
        <p:grpSp>
          <p:nvGrpSpPr>
            <p:cNvPr id="715" name="Google Shape;715;p56"/>
            <p:cNvGrpSpPr/>
            <p:nvPr/>
          </p:nvGrpSpPr>
          <p:grpSpPr>
            <a:xfrm>
              <a:off x="2459050" y="3361317"/>
              <a:ext cx="2934700" cy="1183126"/>
              <a:chOff x="2446525" y="1639325"/>
              <a:chExt cx="2934700" cy="1183126"/>
            </a:xfrm>
          </p:grpSpPr>
          <p:sp>
            <p:nvSpPr>
              <p:cNvPr id="716" name="Google Shape;716;p56"/>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717" name="Google Shape;717;p56"/>
              <p:cNvCxnSpPr>
                <a:stCxn id="708" idx="3"/>
                <a:endCxn id="716" idx="1"/>
              </p:cNvCxnSpPr>
              <p:nvPr/>
            </p:nvCxnSpPr>
            <p:spPr>
              <a:xfrm>
                <a:off x="2446525" y="1639325"/>
                <a:ext cx="14556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718" name="Google Shape;718;p56"/>
            <p:cNvGrpSpPr/>
            <p:nvPr/>
          </p:nvGrpSpPr>
          <p:grpSpPr>
            <a:xfrm>
              <a:off x="2459050" y="1255767"/>
              <a:ext cx="2934900" cy="1180650"/>
              <a:chOff x="2446475" y="2486100"/>
              <a:chExt cx="2934900" cy="1180650"/>
            </a:xfrm>
          </p:grpSpPr>
          <p:sp>
            <p:nvSpPr>
              <p:cNvPr id="719" name="Google Shape;719;p56"/>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720" name="Google Shape;720;p56"/>
              <p:cNvCxnSpPr>
                <a:stCxn id="703" idx="3"/>
                <a:endCxn id="719" idx="1"/>
              </p:cNvCxnSpPr>
              <p:nvPr/>
            </p:nvCxnSpPr>
            <p:spPr>
              <a:xfrm rot="10800000" flipH="1">
                <a:off x="2446475" y="2774550"/>
                <a:ext cx="1455900" cy="892200"/>
              </a:xfrm>
              <a:prstGeom prst="straightConnector1">
                <a:avLst/>
              </a:prstGeom>
              <a:noFill/>
              <a:ln w="19050" cap="flat" cmpd="sng">
                <a:solidFill>
                  <a:schemeClr val="dk2"/>
                </a:solidFill>
                <a:prstDash val="solid"/>
                <a:round/>
                <a:headEnd type="none" w="med" len="med"/>
                <a:tailEnd type="triangle" w="med" len="med"/>
              </a:ln>
            </p:spPr>
          </p:cxnSp>
        </p:grpSp>
      </p:grpSp>
      <p:grpSp>
        <p:nvGrpSpPr>
          <p:cNvPr id="721" name="Google Shape;721;p56"/>
          <p:cNvGrpSpPr/>
          <p:nvPr/>
        </p:nvGrpSpPr>
        <p:grpSpPr>
          <a:xfrm>
            <a:off x="1172808" y="1418588"/>
            <a:ext cx="5848850" cy="3309184"/>
            <a:chOff x="1401871" y="1408176"/>
            <a:chExt cx="5848850" cy="3309184"/>
          </a:xfrm>
        </p:grpSpPr>
        <p:pic>
          <p:nvPicPr>
            <p:cNvPr id="722" name="Google Shape;722;p56" title="table (1).png"/>
            <p:cNvPicPr preferRelativeResize="0"/>
            <p:nvPr/>
          </p:nvPicPr>
          <p:blipFill>
            <a:blip r:embed="rId3">
              <a:alphaModFix/>
            </a:blip>
            <a:stretch>
              <a:fillRect/>
            </a:stretch>
          </p:blipFill>
          <p:spPr>
            <a:xfrm>
              <a:off x="6659671" y="1408176"/>
              <a:ext cx="591050" cy="591050"/>
            </a:xfrm>
            <a:prstGeom prst="rect">
              <a:avLst/>
            </a:prstGeom>
            <a:noFill/>
            <a:ln>
              <a:noFill/>
            </a:ln>
          </p:spPr>
        </p:pic>
        <p:pic>
          <p:nvPicPr>
            <p:cNvPr id="723" name="Google Shape;723;p56" title="table (1).png"/>
            <p:cNvPicPr preferRelativeResize="0"/>
            <p:nvPr/>
          </p:nvPicPr>
          <p:blipFill>
            <a:blip r:embed="rId3">
              <a:alphaModFix/>
            </a:blip>
            <a:stretch>
              <a:fillRect/>
            </a:stretch>
          </p:blipFill>
          <p:spPr>
            <a:xfrm>
              <a:off x="6659671" y="2322576"/>
              <a:ext cx="591050" cy="591050"/>
            </a:xfrm>
            <a:prstGeom prst="rect">
              <a:avLst/>
            </a:prstGeom>
            <a:noFill/>
            <a:ln>
              <a:noFill/>
            </a:ln>
          </p:spPr>
        </p:pic>
        <p:pic>
          <p:nvPicPr>
            <p:cNvPr id="724" name="Google Shape;724;p56" title="table (1).png"/>
            <p:cNvPicPr preferRelativeResize="0"/>
            <p:nvPr/>
          </p:nvPicPr>
          <p:blipFill rotWithShape="1">
            <a:blip r:embed="rId3">
              <a:alphaModFix/>
            </a:blip>
            <a:srcRect t="4240" b="-4240"/>
            <a:stretch/>
          </p:blipFill>
          <p:spPr>
            <a:xfrm>
              <a:off x="6659671" y="3236976"/>
              <a:ext cx="591050" cy="591050"/>
            </a:xfrm>
            <a:prstGeom prst="rect">
              <a:avLst/>
            </a:prstGeom>
            <a:noFill/>
            <a:ln>
              <a:noFill/>
            </a:ln>
          </p:spPr>
        </p:pic>
        <p:pic>
          <p:nvPicPr>
            <p:cNvPr id="725" name="Google Shape;725;p56" title="table (1).png"/>
            <p:cNvPicPr preferRelativeResize="0"/>
            <p:nvPr/>
          </p:nvPicPr>
          <p:blipFill>
            <a:blip r:embed="rId3">
              <a:alphaModFix/>
            </a:blip>
            <a:stretch>
              <a:fillRect/>
            </a:stretch>
          </p:blipFill>
          <p:spPr>
            <a:xfrm>
              <a:off x="6659671" y="4126310"/>
              <a:ext cx="591050" cy="591050"/>
            </a:xfrm>
            <a:prstGeom prst="rect">
              <a:avLst/>
            </a:prstGeom>
            <a:noFill/>
            <a:ln>
              <a:noFill/>
            </a:ln>
          </p:spPr>
        </p:pic>
        <p:pic>
          <p:nvPicPr>
            <p:cNvPr id="726" name="Google Shape;726;p56" title="table (1).png"/>
            <p:cNvPicPr preferRelativeResize="0"/>
            <p:nvPr/>
          </p:nvPicPr>
          <p:blipFill>
            <a:blip r:embed="rId3">
              <a:alphaModFix/>
            </a:blip>
            <a:stretch>
              <a:fillRect/>
            </a:stretch>
          </p:blipFill>
          <p:spPr>
            <a:xfrm>
              <a:off x="1401871" y="3236976"/>
              <a:ext cx="591050" cy="591050"/>
            </a:xfrm>
            <a:prstGeom prst="rect">
              <a:avLst/>
            </a:prstGeom>
            <a:noFill/>
            <a:ln>
              <a:noFill/>
            </a:ln>
          </p:spPr>
        </p:pic>
        <p:pic>
          <p:nvPicPr>
            <p:cNvPr id="727" name="Google Shape;727;p56" title="table (1).png"/>
            <p:cNvPicPr preferRelativeResize="0"/>
            <p:nvPr/>
          </p:nvPicPr>
          <p:blipFill>
            <a:blip r:embed="rId3">
              <a:alphaModFix/>
            </a:blip>
            <a:stretch>
              <a:fillRect/>
            </a:stretch>
          </p:blipFill>
          <p:spPr>
            <a:xfrm>
              <a:off x="1401871" y="2267199"/>
              <a:ext cx="591050" cy="591050"/>
            </a:xfrm>
            <a:prstGeom prst="rect">
              <a:avLst/>
            </a:prstGeom>
            <a:noFill/>
            <a:ln>
              <a:noFill/>
            </a:ln>
          </p:spPr>
        </p:pic>
      </p:grpSp>
      <p:pic>
        <p:nvPicPr>
          <p:cNvPr id="728" name="Google Shape;728;p56" title="server-control.png"/>
          <p:cNvPicPr preferRelativeResize="0"/>
          <p:nvPr/>
        </p:nvPicPr>
        <p:blipFill>
          <a:blip r:embed="rId4">
            <a:alphaModFix/>
          </a:blip>
          <a:stretch>
            <a:fillRect/>
          </a:stretch>
        </p:blipFill>
        <p:spPr>
          <a:xfrm>
            <a:off x="7626695" y="190928"/>
            <a:ext cx="1205025" cy="1205025"/>
          </a:xfrm>
          <a:prstGeom prst="rect">
            <a:avLst/>
          </a:prstGeom>
          <a:noFill/>
          <a:ln>
            <a:noFill/>
          </a:ln>
        </p:spPr>
      </p:pic>
      <p:sp>
        <p:nvSpPr>
          <p:cNvPr id="729" name="Google Shape;729;p56"/>
          <p:cNvSpPr txBox="1"/>
          <p:nvPr/>
        </p:nvSpPr>
        <p:spPr>
          <a:xfrm>
            <a:off x="62450" y="589475"/>
            <a:ext cx="7433400" cy="60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Roboto"/>
                <a:ea typeface="Roboto"/>
                <a:cs typeface="Roboto"/>
                <a:sym typeface="Roboto"/>
              </a:rPr>
              <a:t> = causal structure + conditional probability tables</a:t>
            </a:r>
            <a:endParaRPr sz="2400" b="1">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7" title="Screenshot (14).png"/>
          <p:cNvPicPr preferRelativeResize="0"/>
          <p:nvPr/>
        </p:nvPicPr>
        <p:blipFill rotWithShape="1">
          <a:blip r:embed="rId3">
            <a:alphaModFix/>
          </a:blip>
          <a:srcRect t="20178"/>
          <a:stretch/>
        </p:blipFill>
        <p:spPr>
          <a:xfrm>
            <a:off x="1922200" y="128000"/>
            <a:ext cx="5299600" cy="3673501"/>
          </a:xfrm>
          <a:prstGeom prst="rect">
            <a:avLst/>
          </a:prstGeom>
          <a:noFill/>
          <a:ln>
            <a:noFill/>
          </a:ln>
        </p:spPr>
      </p:pic>
      <p:sp>
        <p:nvSpPr>
          <p:cNvPr id="120" name="Google Shape;120;p17"/>
          <p:cNvSpPr txBox="1"/>
          <p:nvPr/>
        </p:nvSpPr>
        <p:spPr>
          <a:xfrm>
            <a:off x="1922200" y="3725550"/>
            <a:ext cx="52995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000">
                <a:latin typeface="Roboto"/>
                <a:ea typeface="Roboto"/>
                <a:cs typeface="Roboto"/>
                <a:sym typeface="Roboto"/>
              </a:rPr>
              <a:t>Will AI soon replace doctors? “Doctors who don’t use AI will become replaceable” (De Standaard, </a:t>
            </a:r>
            <a:r>
              <a:rPr lang="en-GB" sz="1900">
                <a:latin typeface="Roboto"/>
                <a:ea typeface="Roboto"/>
                <a:cs typeface="Roboto"/>
                <a:sym typeface="Roboto"/>
              </a:rPr>
              <a:t>05/09/2025</a:t>
            </a:r>
            <a:r>
              <a:rPr lang="en-GB" sz="2000">
                <a:latin typeface="Roboto"/>
                <a:ea typeface="Roboto"/>
                <a:cs typeface="Roboto"/>
                <a:sym typeface="Roboto"/>
              </a:rPr>
              <a:t>)</a:t>
            </a:r>
            <a:endParaRPr sz="2000">
              <a:latin typeface="Roboto"/>
              <a:ea typeface="Roboto"/>
              <a:cs typeface="Roboto"/>
              <a:sym typeface="Roboto"/>
            </a:endParaRPr>
          </a:p>
        </p:txBody>
      </p:sp>
      <p:pic>
        <p:nvPicPr>
          <p:cNvPr id="121" name="Google Shape;121;p17"/>
          <p:cNvPicPr preferRelativeResize="0"/>
          <p:nvPr/>
        </p:nvPicPr>
        <p:blipFill>
          <a:blip r:embed="rId4">
            <a:alphaModFix/>
          </a:blip>
          <a:stretch>
            <a:fillRect/>
          </a:stretch>
        </p:blipFill>
        <p:spPr>
          <a:xfrm>
            <a:off x="281125" y="194475"/>
            <a:ext cx="1258375" cy="692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57"/>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networks</a:t>
            </a:r>
            <a:endParaRPr/>
          </a:p>
        </p:txBody>
      </p:sp>
      <p:sp>
        <p:nvSpPr>
          <p:cNvPr id="735" name="Google Shape;735;p57"/>
          <p:cNvSpPr/>
          <p:nvPr/>
        </p:nvSpPr>
        <p:spPr>
          <a:xfrm>
            <a:off x="3215205" y="2482774"/>
            <a:ext cx="589200" cy="6240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736" name="Google Shape;736;p57"/>
          <p:cNvGrpSpPr/>
          <p:nvPr/>
        </p:nvGrpSpPr>
        <p:grpSpPr>
          <a:xfrm>
            <a:off x="1640357" y="1492675"/>
            <a:ext cx="5397063" cy="952500"/>
            <a:chOff x="1640357" y="1492675"/>
            <a:chExt cx="5397063" cy="952500"/>
          </a:xfrm>
        </p:grpSpPr>
        <p:sp>
          <p:nvSpPr>
            <p:cNvPr id="737" name="Google Shape;737;p57"/>
            <p:cNvSpPr txBox="1"/>
            <p:nvPr/>
          </p:nvSpPr>
          <p:spPr>
            <a:xfrm>
              <a:off x="1640357" y="1492675"/>
              <a:ext cx="37389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Roboto"/>
                  <a:ea typeface="Roboto"/>
                  <a:cs typeface="Roboto"/>
                  <a:sym typeface="Roboto"/>
                </a:rPr>
                <a:t>Expert-defined causal structure</a:t>
              </a:r>
              <a:endParaRPr sz="2400" b="1">
                <a:latin typeface="Roboto"/>
                <a:ea typeface="Roboto"/>
                <a:cs typeface="Roboto"/>
                <a:sym typeface="Roboto"/>
              </a:endParaRPr>
            </a:p>
          </p:txBody>
        </p:sp>
        <p:grpSp>
          <p:nvGrpSpPr>
            <p:cNvPr id="738" name="Google Shape;738;p57"/>
            <p:cNvGrpSpPr/>
            <p:nvPr/>
          </p:nvGrpSpPr>
          <p:grpSpPr>
            <a:xfrm>
              <a:off x="5780162" y="1546370"/>
              <a:ext cx="1257258" cy="811146"/>
              <a:chOff x="5780162" y="1546370"/>
              <a:chExt cx="1257258" cy="811146"/>
            </a:xfrm>
          </p:grpSpPr>
          <p:sp>
            <p:nvSpPr>
              <p:cNvPr id="739" name="Google Shape;739;p57"/>
              <p:cNvSpPr/>
              <p:nvPr/>
            </p:nvSpPr>
            <p:spPr>
              <a:xfrm>
                <a:off x="6111059" y="1546370"/>
                <a:ext cx="565800" cy="278100"/>
              </a:xfrm>
              <a:prstGeom prst="roundRect">
                <a:avLst>
                  <a:gd name="adj" fmla="val 16667"/>
                </a:avLst>
              </a:prstGeom>
              <a:solidFill>
                <a:srgbClr val="000000"/>
              </a:solidFill>
              <a:ln w="7550" cap="flat" cmpd="sng">
                <a:solidFill>
                  <a:schemeClr val="dk2"/>
                </a:solidFill>
                <a:prstDash val="solid"/>
                <a:round/>
                <a:headEnd type="none" w="sm" len="sm"/>
                <a:tailEnd type="none" w="sm" len="sm"/>
              </a:ln>
            </p:spPr>
            <p:txBody>
              <a:bodyPr spcFirstLastPara="1" wrap="square" lIns="72425" tIns="72425" rIns="72425" bIns="72425" anchor="ctr" anchorCtr="0">
                <a:noAutofit/>
              </a:bodyPr>
              <a:lstStyle/>
              <a:p>
                <a:pPr marL="0" lvl="0" indent="0" algn="ctr" rtl="0">
                  <a:spcBef>
                    <a:spcPts val="0"/>
                  </a:spcBef>
                  <a:spcAft>
                    <a:spcPts val="0"/>
                  </a:spcAft>
                  <a:buNone/>
                </a:pPr>
                <a:endParaRPr sz="1108">
                  <a:latin typeface="Roboto"/>
                  <a:ea typeface="Roboto"/>
                  <a:cs typeface="Roboto"/>
                  <a:sym typeface="Roboto"/>
                </a:endParaRPr>
              </a:p>
            </p:txBody>
          </p:sp>
          <p:sp>
            <p:nvSpPr>
              <p:cNvPr id="740" name="Google Shape;740;p57"/>
              <p:cNvSpPr/>
              <p:nvPr/>
            </p:nvSpPr>
            <p:spPr>
              <a:xfrm>
                <a:off x="5780162" y="2079416"/>
                <a:ext cx="565800" cy="278100"/>
              </a:xfrm>
              <a:prstGeom prst="roundRect">
                <a:avLst>
                  <a:gd name="adj" fmla="val 16667"/>
                </a:avLst>
              </a:prstGeom>
              <a:solidFill>
                <a:srgbClr val="000000"/>
              </a:solidFill>
              <a:ln w="7550" cap="flat" cmpd="sng">
                <a:solidFill>
                  <a:schemeClr val="dk2"/>
                </a:solidFill>
                <a:prstDash val="solid"/>
                <a:round/>
                <a:headEnd type="none" w="sm" len="sm"/>
                <a:tailEnd type="none" w="sm" len="sm"/>
              </a:ln>
            </p:spPr>
            <p:txBody>
              <a:bodyPr spcFirstLastPara="1" wrap="square" lIns="72425" tIns="72425" rIns="72425" bIns="72425" anchor="ctr" anchorCtr="0">
                <a:noAutofit/>
              </a:bodyPr>
              <a:lstStyle/>
              <a:p>
                <a:pPr marL="0" lvl="0" indent="0" algn="ctr" rtl="0">
                  <a:spcBef>
                    <a:spcPts val="0"/>
                  </a:spcBef>
                  <a:spcAft>
                    <a:spcPts val="0"/>
                  </a:spcAft>
                  <a:buNone/>
                </a:pPr>
                <a:endParaRPr sz="1108">
                  <a:latin typeface="Roboto"/>
                  <a:ea typeface="Roboto"/>
                  <a:cs typeface="Roboto"/>
                  <a:sym typeface="Roboto"/>
                </a:endParaRPr>
              </a:p>
            </p:txBody>
          </p:sp>
          <p:sp>
            <p:nvSpPr>
              <p:cNvPr id="741" name="Google Shape;741;p57"/>
              <p:cNvSpPr/>
              <p:nvPr/>
            </p:nvSpPr>
            <p:spPr>
              <a:xfrm>
                <a:off x="6471620" y="2079416"/>
                <a:ext cx="565800" cy="278100"/>
              </a:xfrm>
              <a:prstGeom prst="roundRect">
                <a:avLst>
                  <a:gd name="adj" fmla="val 16667"/>
                </a:avLst>
              </a:prstGeom>
              <a:solidFill>
                <a:srgbClr val="000000"/>
              </a:solidFill>
              <a:ln w="7550" cap="flat" cmpd="sng">
                <a:solidFill>
                  <a:schemeClr val="dk2"/>
                </a:solidFill>
                <a:prstDash val="solid"/>
                <a:round/>
                <a:headEnd type="none" w="sm" len="sm"/>
                <a:tailEnd type="none" w="sm" len="sm"/>
              </a:ln>
            </p:spPr>
            <p:txBody>
              <a:bodyPr spcFirstLastPara="1" wrap="square" lIns="72425" tIns="72425" rIns="72425" bIns="72425" anchor="ctr" anchorCtr="0">
                <a:noAutofit/>
              </a:bodyPr>
              <a:lstStyle/>
              <a:p>
                <a:pPr marL="0" lvl="0" indent="0" algn="ctr" rtl="0">
                  <a:spcBef>
                    <a:spcPts val="0"/>
                  </a:spcBef>
                  <a:spcAft>
                    <a:spcPts val="0"/>
                  </a:spcAft>
                  <a:buNone/>
                </a:pPr>
                <a:endParaRPr sz="1108">
                  <a:latin typeface="Roboto"/>
                  <a:ea typeface="Roboto"/>
                  <a:cs typeface="Roboto"/>
                  <a:sym typeface="Roboto"/>
                </a:endParaRPr>
              </a:p>
            </p:txBody>
          </p:sp>
          <p:cxnSp>
            <p:nvCxnSpPr>
              <p:cNvPr id="742" name="Google Shape;742;p57"/>
              <p:cNvCxnSpPr>
                <a:endCxn id="740" idx="0"/>
              </p:cNvCxnSpPr>
              <p:nvPr/>
            </p:nvCxnSpPr>
            <p:spPr>
              <a:xfrm flipH="1">
                <a:off x="6063062" y="1824416"/>
                <a:ext cx="330900" cy="255000"/>
              </a:xfrm>
              <a:prstGeom prst="straightConnector1">
                <a:avLst/>
              </a:prstGeom>
              <a:noFill/>
              <a:ln w="19050" cap="flat" cmpd="sng">
                <a:solidFill>
                  <a:srgbClr val="000000"/>
                </a:solidFill>
                <a:prstDash val="solid"/>
                <a:round/>
                <a:headEnd type="none" w="med" len="med"/>
                <a:tailEnd type="triangle" w="med" len="med"/>
              </a:ln>
            </p:spPr>
          </p:cxnSp>
          <p:cxnSp>
            <p:nvCxnSpPr>
              <p:cNvPr id="743" name="Google Shape;743;p57"/>
              <p:cNvCxnSpPr>
                <a:stCxn id="739" idx="2"/>
                <a:endCxn id="741" idx="0"/>
              </p:cNvCxnSpPr>
              <p:nvPr/>
            </p:nvCxnSpPr>
            <p:spPr>
              <a:xfrm>
                <a:off x="6393959" y="1824470"/>
                <a:ext cx="360600" cy="255000"/>
              </a:xfrm>
              <a:prstGeom prst="straightConnector1">
                <a:avLst/>
              </a:prstGeom>
              <a:noFill/>
              <a:ln w="19050" cap="flat" cmpd="sng">
                <a:solidFill>
                  <a:srgbClr val="000000"/>
                </a:solidFill>
                <a:prstDash val="solid"/>
                <a:round/>
                <a:headEnd type="none" w="med" len="med"/>
                <a:tailEnd type="triangle" w="med" len="med"/>
              </a:ln>
            </p:spPr>
          </p:cxnSp>
        </p:grpSp>
      </p:grpSp>
      <p:grpSp>
        <p:nvGrpSpPr>
          <p:cNvPr id="744" name="Google Shape;744;p57"/>
          <p:cNvGrpSpPr/>
          <p:nvPr/>
        </p:nvGrpSpPr>
        <p:grpSpPr>
          <a:xfrm>
            <a:off x="1640357" y="3151926"/>
            <a:ext cx="5254907" cy="1024024"/>
            <a:chOff x="1640357" y="3151926"/>
            <a:chExt cx="5254907" cy="1024024"/>
          </a:xfrm>
        </p:grpSpPr>
        <p:sp>
          <p:nvSpPr>
            <p:cNvPr id="745" name="Google Shape;745;p57"/>
            <p:cNvSpPr txBox="1"/>
            <p:nvPr/>
          </p:nvSpPr>
          <p:spPr>
            <a:xfrm>
              <a:off x="1640357" y="3223450"/>
              <a:ext cx="3738900" cy="9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Roboto"/>
                  <a:ea typeface="Roboto"/>
                  <a:cs typeface="Roboto"/>
                  <a:sym typeface="Roboto"/>
                </a:rPr>
                <a:t>Conditional probability tables</a:t>
              </a:r>
              <a:endParaRPr sz="2400" b="1">
                <a:latin typeface="Roboto"/>
                <a:ea typeface="Roboto"/>
                <a:cs typeface="Roboto"/>
                <a:sym typeface="Roboto"/>
              </a:endParaRPr>
            </a:p>
          </p:txBody>
        </p:sp>
        <p:pic>
          <p:nvPicPr>
            <p:cNvPr id="746" name="Google Shape;746;p57" title="table (1).png"/>
            <p:cNvPicPr preferRelativeResize="0"/>
            <p:nvPr/>
          </p:nvPicPr>
          <p:blipFill>
            <a:blip r:embed="rId3">
              <a:alphaModFix/>
            </a:blip>
            <a:stretch>
              <a:fillRect/>
            </a:stretch>
          </p:blipFill>
          <p:spPr>
            <a:xfrm>
              <a:off x="5942763" y="3151926"/>
              <a:ext cx="952500" cy="9525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58"/>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Clinical reasoning with a Bayesian network</a:t>
            </a:r>
            <a:endParaRPr/>
          </a:p>
        </p:txBody>
      </p:sp>
      <p:grpSp>
        <p:nvGrpSpPr>
          <p:cNvPr id="752" name="Google Shape;752;p58"/>
          <p:cNvGrpSpPr/>
          <p:nvPr/>
        </p:nvGrpSpPr>
        <p:grpSpPr>
          <a:xfrm>
            <a:off x="4104250" y="1712967"/>
            <a:ext cx="4413900" cy="3288676"/>
            <a:chOff x="980050" y="1255767"/>
            <a:chExt cx="4413900" cy="3288676"/>
          </a:xfrm>
        </p:grpSpPr>
        <p:sp>
          <p:nvSpPr>
            <p:cNvPr id="753" name="Google Shape;753;p58"/>
            <p:cNvSpPr/>
            <p:nvPr/>
          </p:nvSpPr>
          <p:spPr>
            <a:xfrm>
              <a:off x="980050"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754" name="Google Shape;754;p58"/>
            <p:cNvGrpSpPr/>
            <p:nvPr/>
          </p:nvGrpSpPr>
          <p:grpSpPr>
            <a:xfrm>
              <a:off x="2459150" y="2148117"/>
              <a:ext cx="2934600" cy="576600"/>
              <a:chOff x="2446625" y="1358550"/>
              <a:chExt cx="2934600" cy="576600"/>
            </a:xfrm>
          </p:grpSpPr>
          <p:sp>
            <p:nvSpPr>
              <p:cNvPr id="755" name="Google Shape;755;p58"/>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756" name="Google Shape;756;p58"/>
              <p:cNvCxnSpPr>
                <a:endCxn id="755"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grpSp>
          <p:nvGrpSpPr>
            <p:cNvPr id="757" name="Google Shape;757;p58"/>
            <p:cNvGrpSpPr/>
            <p:nvPr/>
          </p:nvGrpSpPr>
          <p:grpSpPr>
            <a:xfrm>
              <a:off x="980050" y="2686917"/>
              <a:ext cx="2945400" cy="962700"/>
              <a:chOff x="967525" y="1897350"/>
              <a:chExt cx="2945400" cy="962700"/>
            </a:xfrm>
          </p:grpSpPr>
          <p:sp>
            <p:nvSpPr>
              <p:cNvPr id="758" name="Google Shape;758;p58"/>
              <p:cNvSpPr/>
              <p:nvPr/>
            </p:nvSpPr>
            <p:spPr>
              <a:xfrm>
                <a:off x="967525"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759" name="Google Shape;759;p58"/>
              <p:cNvCxnSpPr>
                <a:stCxn id="758" idx="3"/>
              </p:cNvCxnSpPr>
              <p:nvPr/>
            </p:nvCxnSpPr>
            <p:spPr>
              <a:xfrm rot="10800000" flipH="1">
                <a:off x="2446525" y="1897350"/>
                <a:ext cx="1466400" cy="674400"/>
              </a:xfrm>
              <a:prstGeom prst="straightConnector1">
                <a:avLst/>
              </a:prstGeom>
              <a:noFill/>
              <a:ln w="19050" cap="flat" cmpd="sng">
                <a:solidFill>
                  <a:schemeClr val="dk2"/>
                </a:solidFill>
                <a:prstDash val="solid"/>
                <a:round/>
                <a:headEnd type="none" w="med" len="med"/>
                <a:tailEnd type="triangle" w="med" len="med"/>
              </a:ln>
            </p:spPr>
          </p:cxnSp>
        </p:grpSp>
        <p:grpSp>
          <p:nvGrpSpPr>
            <p:cNvPr id="760" name="Google Shape;760;p58"/>
            <p:cNvGrpSpPr/>
            <p:nvPr/>
          </p:nvGrpSpPr>
          <p:grpSpPr>
            <a:xfrm>
              <a:off x="2459050" y="2436417"/>
              <a:ext cx="2934700" cy="1213200"/>
              <a:chOff x="2446525" y="1646850"/>
              <a:chExt cx="2934700" cy="1213200"/>
            </a:xfrm>
          </p:grpSpPr>
          <p:grpSp>
            <p:nvGrpSpPr>
              <p:cNvPr id="761" name="Google Shape;761;p58"/>
              <p:cNvGrpSpPr/>
              <p:nvPr/>
            </p:nvGrpSpPr>
            <p:grpSpPr>
              <a:xfrm>
                <a:off x="2446625" y="2283450"/>
                <a:ext cx="2934600" cy="576600"/>
                <a:chOff x="2446625" y="1358550"/>
                <a:chExt cx="2934600" cy="576600"/>
              </a:xfrm>
            </p:grpSpPr>
            <p:sp>
              <p:nvSpPr>
                <p:cNvPr id="762" name="Google Shape;762;p58"/>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763" name="Google Shape;763;p58"/>
                <p:cNvCxnSpPr>
                  <a:endCxn id="762"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cxnSp>
            <p:nvCxnSpPr>
              <p:cNvPr id="764" name="Google Shape;764;p58"/>
              <p:cNvCxnSpPr>
                <a:stCxn id="753" idx="3"/>
              </p:cNvCxnSpPr>
              <p:nvPr/>
            </p:nvCxnSpPr>
            <p:spPr>
              <a:xfrm>
                <a:off x="2446525" y="1646850"/>
                <a:ext cx="1467300" cy="693000"/>
              </a:xfrm>
              <a:prstGeom prst="straightConnector1">
                <a:avLst/>
              </a:prstGeom>
              <a:noFill/>
              <a:ln w="19050" cap="flat" cmpd="sng">
                <a:solidFill>
                  <a:schemeClr val="dk2"/>
                </a:solidFill>
                <a:prstDash val="solid"/>
                <a:round/>
                <a:headEnd type="none" w="med" len="med"/>
                <a:tailEnd type="triangle" w="med" len="med"/>
              </a:ln>
            </p:spPr>
          </p:cxnSp>
        </p:grpSp>
        <p:grpSp>
          <p:nvGrpSpPr>
            <p:cNvPr id="765" name="Google Shape;765;p58"/>
            <p:cNvGrpSpPr/>
            <p:nvPr/>
          </p:nvGrpSpPr>
          <p:grpSpPr>
            <a:xfrm>
              <a:off x="2459050" y="3361317"/>
              <a:ext cx="2934700" cy="1183126"/>
              <a:chOff x="2446525" y="1639325"/>
              <a:chExt cx="2934700" cy="1183126"/>
            </a:xfrm>
          </p:grpSpPr>
          <p:sp>
            <p:nvSpPr>
              <p:cNvPr id="766" name="Google Shape;766;p58"/>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767" name="Google Shape;767;p58"/>
              <p:cNvCxnSpPr>
                <a:stCxn id="758" idx="3"/>
                <a:endCxn id="766" idx="1"/>
              </p:cNvCxnSpPr>
              <p:nvPr/>
            </p:nvCxnSpPr>
            <p:spPr>
              <a:xfrm>
                <a:off x="2446525" y="1639325"/>
                <a:ext cx="14556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768" name="Google Shape;768;p58"/>
            <p:cNvGrpSpPr/>
            <p:nvPr/>
          </p:nvGrpSpPr>
          <p:grpSpPr>
            <a:xfrm>
              <a:off x="2459050" y="1255767"/>
              <a:ext cx="2934900" cy="1180650"/>
              <a:chOff x="2446475" y="2486100"/>
              <a:chExt cx="2934900" cy="1180650"/>
            </a:xfrm>
          </p:grpSpPr>
          <p:sp>
            <p:nvSpPr>
              <p:cNvPr id="769" name="Google Shape;769;p58"/>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770" name="Google Shape;770;p58"/>
              <p:cNvCxnSpPr>
                <a:stCxn id="753" idx="3"/>
                <a:endCxn id="769" idx="1"/>
              </p:cNvCxnSpPr>
              <p:nvPr/>
            </p:nvCxnSpPr>
            <p:spPr>
              <a:xfrm rot="10800000" flipH="1">
                <a:off x="2446475" y="2774550"/>
                <a:ext cx="1455900" cy="892200"/>
              </a:xfrm>
              <a:prstGeom prst="straightConnector1">
                <a:avLst/>
              </a:prstGeom>
              <a:noFill/>
              <a:ln w="19050" cap="flat" cmpd="sng">
                <a:solidFill>
                  <a:schemeClr val="dk2"/>
                </a:solidFill>
                <a:prstDash val="solid"/>
                <a:round/>
                <a:headEnd type="none" w="med" len="med"/>
                <a:tailEnd type="triangle" w="med" len="med"/>
              </a:ln>
            </p:spPr>
          </p:cxnSp>
        </p:grpSp>
      </p:grpSp>
      <p:pic>
        <p:nvPicPr>
          <p:cNvPr id="771" name="Google Shape;771;p58" title="medical-assistance (2).png"/>
          <p:cNvPicPr preferRelativeResize="0"/>
          <p:nvPr/>
        </p:nvPicPr>
        <p:blipFill>
          <a:blip r:embed="rId3">
            <a:alphaModFix/>
          </a:blip>
          <a:stretch>
            <a:fillRect/>
          </a:stretch>
        </p:blipFill>
        <p:spPr>
          <a:xfrm>
            <a:off x="165668" y="4004683"/>
            <a:ext cx="967050" cy="967075"/>
          </a:xfrm>
          <a:prstGeom prst="rect">
            <a:avLst/>
          </a:prstGeom>
          <a:noFill/>
          <a:ln>
            <a:noFill/>
          </a:ln>
        </p:spPr>
      </p:pic>
      <p:sp>
        <p:nvSpPr>
          <p:cNvPr id="772" name="Google Shape;772;p58"/>
          <p:cNvSpPr/>
          <p:nvPr/>
        </p:nvSpPr>
        <p:spPr>
          <a:xfrm>
            <a:off x="357725" y="2273476"/>
            <a:ext cx="1963500" cy="14763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773" name="Google Shape;773;p58"/>
          <p:cNvSpPr txBox="1"/>
          <p:nvPr/>
        </p:nvSpPr>
        <p:spPr>
          <a:xfrm>
            <a:off x="224000" y="2474001"/>
            <a:ext cx="2205900" cy="134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a:latin typeface="Roboto"/>
                <a:ea typeface="Roboto"/>
                <a:cs typeface="Roboto"/>
                <a:sym typeface="Roboto"/>
              </a:rPr>
              <a:t>What is the prevalence of pneumonia?</a:t>
            </a:r>
            <a:endParaRPr sz="1600">
              <a:latin typeface="Roboto"/>
              <a:ea typeface="Roboto"/>
              <a:cs typeface="Roboto"/>
              <a:sym typeface="Roboto"/>
            </a:endParaRPr>
          </a:p>
        </p:txBody>
      </p:sp>
      <p:graphicFrame>
        <p:nvGraphicFramePr>
          <p:cNvPr id="774" name="Google Shape;774;p58"/>
          <p:cNvGraphicFramePr/>
          <p:nvPr/>
        </p:nvGraphicFramePr>
        <p:xfrm>
          <a:off x="478775" y="999925"/>
          <a:ext cx="3316200" cy="792420"/>
        </p:xfrm>
        <a:graphic>
          <a:graphicData uri="http://schemas.openxmlformats.org/drawingml/2006/table">
            <a:tbl>
              <a:tblPr>
                <a:noFill/>
                <a:tableStyleId>{100A2754-A1B8-4B92-BF1F-A23621133457}</a:tableStyleId>
              </a:tblPr>
              <a:tblGrid>
                <a:gridCol w="1658100">
                  <a:extLst>
                    <a:ext uri="{9D8B030D-6E8A-4147-A177-3AD203B41FA5}">
                      <a16:colId xmlns:a16="http://schemas.microsoft.com/office/drawing/2014/main" val="20000"/>
                    </a:ext>
                  </a:extLst>
                </a:gridCol>
                <a:gridCol w="16581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
        <p:nvSpPr>
          <p:cNvPr id="775" name="Google Shape;775;p58"/>
          <p:cNvSpPr/>
          <p:nvPr/>
        </p:nvSpPr>
        <p:spPr>
          <a:xfrm>
            <a:off x="4104250"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grpSp>
        <p:nvGrpSpPr>
          <p:cNvPr id="776" name="Google Shape;776;p58"/>
          <p:cNvGrpSpPr/>
          <p:nvPr/>
        </p:nvGrpSpPr>
        <p:grpSpPr>
          <a:xfrm>
            <a:off x="3382071" y="2159789"/>
            <a:ext cx="2748904" cy="1012286"/>
            <a:chOff x="3382071" y="1854989"/>
            <a:chExt cx="2748904" cy="1012286"/>
          </a:xfrm>
        </p:grpSpPr>
        <p:sp>
          <p:nvSpPr>
            <p:cNvPr id="777" name="Google Shape;777;p58"/>
            <p:cNvSpPr txBox="1"/>
            <p:nvPr/>
          </p:nvSpPr>
          <p:spPr>
            <a:xfrm>
              <a:off x="3382075" y="1854989"/>
              <a:ext cx="2748900" cy="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Roboto"/>
                  <a:ea typeface="Roboto"/>
                  <a:cs typeface="Roboto"/>
                  <a:sym typeface="Roboto"/>
                </a:rPr>
                <a:t>P(Pneumonia = yes) = 10% </a:t>
              </a:r>
              <a:endParaRPr sz="1600" b="1">
                <a:solidFill>
                  <a:srgbClr val="990000"/>
                </a:solidFill>
                <a:latin typeface="Roboto"/>
                <a:ea typeface="Roboto"/>
                <a:cs typeface="Roboto"/>
                <a:sym typeface="Roboto"/>
              </a:endParaRPr>
            </a:p>
          </p:txBody>
        </p:sp>
        <p:pic>
          <p:nvPicPr>
            <p:cNvPr id="778" name="Google Shape;778;p58" title="table (1).png"/>
            <p:cNvPicPr preferRelativeResize="0"/>
            <p:nvPr/>
          </p:nvPicPr>
          <p:blipFill>
            <a:blip r:embed="rId4">
              <a:alphaModFix/>
            </a:blip>
            <a:stretch>
              <a:fillRect/>
            </a:stretch>
          </p:blipFill>
          <p:spPr>
            <a:xfrm>
              <a:off x="3382071" y="2276226"/>
              <a:ext cx="591050" cy="5910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59"/>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Clinical reasoning with a Bayesian network</a:t>
            </a:r>
            <a:endParaRPr/>
          </a:p>
        </p:txBody>
      </p:sp>
      <p:grpSp>
        <p:nvGrpSpPr>
          <p:cNvPr id="784" name="Google Shape;784;p59"/>
          <p:cNvGrpSpPr/>
          <p:nvPr/>
        </p:nvGrpSpPr>
        <p:grpSpPr>
          <a:xfrm>
            <a:off x="4104250" y="1712967"/>
            <a:ext cx="4413900" cy="3288676"/>
            <a:chOff x="980050" y="1255767"/>
            <a:chExt cx="4413900" cy="3288676"/>
          </a:xfrm>
        </p:grpSpPr>
        <p:sp>
          <p:nvSpPr>
            <p:cNvPr id="785" name="Google Shape;785;p59"/>
            <p:cNvSpPr/>
            <p:nvPr/>
          </p:nvSpPr>
          <p:spPr>
            <a:xfrm>
              <a:off x="980050"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786" name="Google Shape;786;p59"/>
            <p:cNvGrpSpPr/>
            <p:nvPr/>
          </p:nvGrpSpPr>
          <p:grpSpPr>
            <a:xfrm>
              <a:off x="2459150" y="2148117"/>
              <a:ext cx="2934600" cy="576600"/>
              <a:chOff x="2446625" y="1358550"/>
              <a:chExt cx="2934600" cy="576600"/>
            </a:xfrm>
          </p:grpSpPr>
          <p:sp>
            <p:nvSpPr>
              <p:cNvPr id="787" name="Google Shape;787;p59"/>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788" name="Google Shape;788;p59"/>
              <p:cNvCxnSpPr>
                <a:endCxn id="787"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grpSp>
          <p:nvGrpSpPr>
            <p:cNvPr id="789" name="Google Shape;789;p59"/>
            <p:cNvGrpSpPr/>
            <p:nvPr/>
          </p:nvGrpSpPr>
          <p:grpSpPr>
            <a:xfrm>
              <a:off x="980050" y="2686917"/>
              <a:ext cx="2945400" cy="962700"/>
              <a:chOff x="967525" y="1897350"/>
              <a:chExt cx="2945400" cy="962700"/>
            </a:xfrm>
          </p:grpSpPr>
          <p:sp>
            <p:nvSpPr>
              <p:cNvPr id="790" name="Google Shape;790;p59"/>
              <p:cNvSpPr/>
              <p:nvPr/>
            </p:nvSpPr>
            <p:spPr>
              <a:xfrm>
                <a:off x="967525"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791" name="Google Shape;791;p59"/>
              <p:cNvCxnSpPr>
                <a:stCxn id="790" idx="3"/>
              </p:cNvCxnSpPr>
              <p:nvPr/>
            </p:nvCxnSpPr>
            <p:spPr>
              <a:xfrm rot="10800000" flipH="1">
                <a:off x="2446525" y="1897350"/>
                <a:ext cx="1466400" cy="674400"/>
              </a:xfrm>
              <a:prstGeom prst="straightConnector1">
                <a:avLst/>
              </a:prstGeom>
              <a:noFill/>
              <a:ln w="19050" cap="flat" cmpd="sng">
                <a:solidFill>
                  <a:schemeClr val="dk2"/>
                </a:solidFill>
                <a:prstDash val="solid"/>
                <a:round/>
                <a:headEnd type="none" w="med" len="med"/>
                <a:tailEnd type="triangle" w="med" len="med"/>
              </a:ln>
            </p:spPr>
          </p:cxnSp>
        </p:grpSp>
        <p:grpSp>
          <p:nvGrpSpPr>
            <p:cNvPr id="792" name="Google Shape;792;p59"/>
            <p:cNvGrpSpPr/>
            <p:nvPr/>
          </p:nvGrpSpPr>
          <p:grpSpPr>
            <a:xfrm>
              <a:off x="2459050" y="2436417"/>
              <a:ext cx="2934700" cy="1213200"/>
              <a:chOff x="2446525" y="1646850"/>
              <a:chExt cx="2934700" cy="1213200"/>
            </a:xfrm>
          </p:grpSpPr>
          <p:grpSp>
            <p:nvGrpSpPr>
              <p:cNvPr id="793" name="Google Shape;793;p59"/>
              <p:cNvGrpSpPr/>
              <p:nvPr/>
            </p:nvGrpSpPr>
            <p:grpSpPr>
              <a:xfrm>
                <a:off x="2446625" y="2283450"/>
                <a:ext cx="2934600" cy="576600"/>
                <a:chOff x="2446625" y="1358550"/>
                <a:chExt cx="2934600" cy="576600"/>
              </a:xfrm>
            </p:grpSpPr>
            <p:sp>
              <p:nvSpPr>
                <p:cNvPr id="794" name="Google Shape;794;p59"/>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795" name="Google Shape;795;p59"/>
                <p:cNvCxnSpPr>
                  <a:endCxn id="794"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cxnSp>
            <p:nvCxnSpPr>
              <p:cNvPr id="796" name="Google Shape;796;p59"/>
              <p:cNvCxnSpPr>
                <a:stCxn id="785" idx="3"/>
              </p:cNvCxnSpPr>
              <p:nvPr/>
            </p:nvCxnSpPr>
            <p:spPr>
              <a:xfrm>
                <a:off x="2446525" y="1646850"/>
                <a:ext cx="1467300" cy="693000"/>
              </a:xfrm>
              <a:prstGeom prst="straightConnector1">
                <a:avLst/>
              </a:prstGeom>
              <a:noFill/>
              <a:ln w="19050" cap="flat" cmpd="sng">
                <a:solidFill>
                  <a:schemeClr val="dk2"/>
                </a:solidFill>
                <a:prstDash val="solid"/>
                <a:round/>
                <a:headEnd type="none" w="med" len="med"/>
                <a:tailEnd type="triangle" w="med" len="med"/>
              </a:ln>
            </p:spPr>
          </p:cxnSp>
        </p:grpSp>
        <p:grpSp>
          <p:nvGrpSpPr>
            <p:cNvPr id="797" name="Google Shape;797;p59"/>
            <p:cNvGrpSpPr/>
            <p:nvPr/>
          </p:nvGrpSpPr>
          <p:grpSpPr>
            <a:xfrm>
              <a:off x="2459050" y="3361317"/>
              <a:ext cx="2934700" cy="1183126"/>
              <a:chOff x="2446525" y="1639325"/>
              <a:chExt cx="2934700" cy="1183126"/>
            </a:xfrm>
          </p:grpSpPr>
          <p:sp>
            <p:nvSpPr>
              <p:cNvPr id="798" name="Google Shape;798;p59"/>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799" name="Google Shape;799;p59"/>
              <p:cNvCxnSpPr>
                <a:stCxn id="790" idx="3"/>
                <a:endCxn id="798" idx="1"/>
              </p:cNvCxnSpPr>
              <p:nvPr/>
            </p:nvCxnSpPr>
            <p:spPr>
              <a:xfrm>
                <a:off x="2446525" y="1639325"/>
                <a:ext cx="14556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800" name="Google Shape;800;p59"/>
            <p:cNvGrpSpPr/>
            <p:nvPr/>
          </p:nvGrpSpPr>
          <p:grpSpPr>
            <a:xfrm>
              <a:off x="2459050" y="1255767"/>
              <a:ext cx="2934900" cy="1180650"/>
              <a:chOff x="2446475" y="2486100"/>
              <a:chExt cx="2934900" cy="1180650"/>
            </a:xfrm>
          </p:grpSpPr>
          <p:sp>
            <p:nvSpPr>
              <p:cNvPr id="801" name="Google Shape;801;p59"/>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802" name="Google Shape;802;p59"/>
              <p:cNvCxnSpPr>
                <a:stCxn id="785" idx="3"/>
                <a:endCxn id="801" idx="1"/>
              </p:cNvCxnSpPr>
              <p:nvPr/>
            </p:nvCxnSpPr>
            <p:spPr>
              <a:xfrm rot="10800000" flipH="1">
                <a:off x="2446475" y="2774550"/>
                <a:ext cx="1455900" cy="892200"/>
              </a:xfrm>
              <a:prstGeom prst="straightConnector1">
                <a:avLst/>
              </a:prstGeom>
              <a:noFill/>
              <a:ln w="19050" cap="flat" cmpd="sng">
                <a:solidFill>
                  <a:schemeClr val="dk2"/>
                </a:solidFill>
                <a:prstDash val="solid"/>
                <a:round/>
                <a:headEnd type="none" w="med" len="med"/>
                <a:tailEnd type="triangle" w="med" len="med"/>
              </a:ln>
            </p:spPr>
          </p:cxnSp>
        </p:grpSp>
      </p:grpSp>
      <p:pic>
        <p:nvPicPr>
          <p:cNvPr id="803" name="Google Shape;803;p59" title="medical-assistance (2).png"/>
          <p:cNvPicPr preferRelativeResize="0"/>
          <p:nvPr/>
        </p:nvPicPr>
        <p:blipFill>
          <a:blip r:embed="rId3">
            <a:alphaModFix/>
          </a:blip>
          <a:stretch>
            <a:fillRect/>
          </a:stretch>
        </p:blipFill>
        <p:spPr>
          <a:xfrm>
            <a:off x="165668" y="4004683"/>
            <a:ext cx="967050" cy="967075"/>
          </a:xfrm>
          <a:prstGeom prst="rect">
            <a:avLst/>
          </a:prstGeom>
          <a:noFill/>
          <a:ln>
            <a:noFill/>
          </a:ln>
        </p:spPr>
      </p:pic>
      <p:sp>
        <p:nvSpPr>
          <p:cNvPr id="804" name="Google Shape;804;p59"/>
          <p:cNvSpPr/>
          <p:nvPr/>
        </p:nvSpPr>
        <p:spPr>
          <a:xfrm>
            <a:off x="357725" y="2273476"/>
            <a:ext cx="1963500" cy="14763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05" name="Google Shape;805;p59"/>
          <p:cNvSpPr txBox="1"/>
          <p:nvPr/>
        </p:nvSpPr>
        <p:spPr>
          <a:xfrm>
            <a:off x="485225" y="2474000"/>
            <a:ext cx="1708500" cy="134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Roboto"/>
                <a:ea typeface="Roboto"/>
                <a:cs typeface="Roboto"/>
                <a:sym typeface="Roboto"/>
              </a:rPr>
              <a:t>What is the chance of pneumonia, given the symptoms?</a:t>
            </a:r>
            <a:endParaRPr>
              <a:latin typeface="Roboto"/>
              <a:ea typeface="Roboto"/>
              <a:cs typeface="Roboto"/>
              <a:sym typeface="Roboto"/>
            </a:endParaRPr>
          </a:p>
        </p:txBody>
      </p:sp>
      <p:graphicFrame>
        <p:nvGraphicFramePr>
          <p:cNvPr id="806" name="Google Shape;806;p59"/>
          <p:cNvGraphicFramePr/>
          <p:nvPr/>
        </p:nvGraphicFramePr>
        <p:xfrm>
          <a:off x="485225" y="799450"/>
          <a:ext cx="3537800" cy="1219140"/>
        </p:xfrm>
        <a:graphic>
          <a:graphicData uri="http://schemas.openxmlformats.org/drawingml/2006/table">
            <a:tbl>
              <a:tblPr>
                <a:noFill/>
                <a:tableStyleId>{100A2754-A1B8-4B92-BF1F-A23621133457}</a:tableStyleId>
              </a:tblPr>
              <a:tblGrid>
                <a:gridCol w="1768900">
                  <a:extLst>
                    <a:ext uri="{9D8B030D-6E8A-4147-A177-3AD203B41FA5}">
                      <a16:colId xmlns:a16="http://schemas.microsoft.com/office/drawing/2014/main" val="20000"/>
                    </a:ext>
                  </a:extLst>
                </a:gridCol>
                <a:gridCol w="1768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Cough = yes</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Runny nose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
        <p:nvSpPr>
          <p:cNvPr id="807" name="Google Shape;807;p59"/>
          <p:cNvSpPr/>
          <p:nvPr/>
        </p:nvSpPr>
        <p:spPr>
          <a:xfrm>
            <a:off x="4104250"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grpSp>
        <p:nvGrpSpPr>
          <p:cNvPr id="808" name="Google Shape;808;p59"/>
          <p:cNvGrpSpPr/>
          <p:nvPr/>
        </p:nvGrpSpPr>
        <p:grpSpPr>
          <a:xfrm>
            <a:off x="7032006" y="2600775"/>
            <a:ext cx="1486144" cy="2389770"/>
            <a:chOff x="7032006" y="2600775"/>
            <a:chExt cx="1486144" cy="2389770"/>
          </a:xfrm>
        </p:grpSpPr>
        <p:sp>
          <p:nvSpPr>
            <p:cNvPr id="809" name="Google Shape;809;p59"/>
            <p:cNvSpPr/>
            <p:nvPr/>
          </p:nvSpPr>
          <p:spPr>
            <a:xfrm>
              <a:off x="7032006" y="441394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810" name="Google Shape;810;p59"/>
            <p:cNvSpPr/>
            <p:nvPr/>
          </p:nvSpPr>
          <p:spPr>
            <a:xfrm>
              <a:off x="7039150" y="26007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811" name="Google Shape;811;p59"/>
            <p:cNvSpPr/>
            <p:nvPr/>
          </p:nvSpPr>
          <p:spPr>
            <a:xfrm>
              <a:off x="7039150" y="354320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grpSp>
      <p:grpSp>
        <p:nvGrpSpPr>
          <p:cNvPr id="812" name="Google Shape;812;p59"/>
          <p:cNvGrpSpPr/>
          <p:nvPr/>
        </p:nvGrpSpPr>
        <p:grpSpPr>
          <a:xfrm>
            <a:off x="3624399" y="2679913"/>
            <a:ext cx="5386133" cy="2252975"/>
            <a:chOff x="3624399" y="2679913"/>
            <a:chExt cx="5386133" cy="2252975"/>
          </a:xfrm>
        </p:grpSpPr>
        <p:pic>
          <p:nvPicPr>
            <p:cNvPr id="813" name="Google Shape;813;p59" title="table (1).png"/>
            <p:cNvPicPr preferRelativeResize="0"/>
            <p:nvPr/>
          </p:nvPicPr>
          <p:blipFill>
            <a:blip r:embed="rId4">
              <a:alphaModFix/>
            </a:blip>
            <a:stretch>
              <a:fillRect/>
            </a:stretch>
          </p:blipFill>
          <p:spPr>
            <a:xfrm>
              <a:off x="3624399" y="2692440"/>
              <a:ext cx="393275" cy="393275"/>
            </a:xfrm>
            <a:prstGeom prst="rect">
              <a:avLst/>
            </a:prstGeom>
            <a:noFill/>
            <a:ln>
              <a:noFill/>
            </a:ln>
          </p:spPr>
        </p:pic>
        <p:pic>
          <p:nvPicPr>
            <p:cNvPr id="814" name="Google Shape;814;p59" title="table (1).png"/>
            <p:cNvPicPr preferRelativeResize="0"/>
            <p:nvPr/>
          </p:nvPicPr>
          <p:blipFill>
            <a:blip r:embed="rId4">
              <a:alphaModFix/>
            </a:blip>
            <a:stretch>
              <a:fillRect/>
            </a:stretch>
          </p:blipFill>
          <p:spPr>
            <a:xfrm>
              <a:off x="8604724" y="2679913"/>
              <a:ext cx="393275" cy="393275"/>
            </a:xfrm>
            <a:prstGeom prst="rect">
              <a:avLst/>
            </a:prstGeom>
            <a:noFill/>
            <a:ln>
              <a:noFill/>
            </a:ln>
          </p:spPr>
        </p:pic>
        <p:pic>
          <p:nvPicPr>
            <p:cNvPr id="815" name="Google Shape;815;p59" title="table (1).png"/>
            <p:cNvPicPr preferRelativeResize="0"/>
            <p:nvPr/>
          </p:nvPicPr>
          <p:blipFill>
            <a:blip r:embed="rId4">
              <a:alphaModFix/>
            </a:blip>
            <a:stretch>
              <a:fillRect/>
            </a:stretch>
          </p:blipFill>
          <p:spPr>
            <a:xfrm>
              <a:off x="8617257" y="3609784"/>
              <a:ext cx="393275" cy="393275"/>
            </a:xfrm>
            <a:prstGeom prst="rect">
              <a:avLst/>
            </a:prstGeom>
            <a:noFill/>
            <a:ln>
              <a:noFill/>
            </a:ln>
          </p:spPr>
        </p:pic>
        <p:pic>
          <p:nvPicPr>
            <p:cNvPr id="816" name="Google Shape;816;p59" title="table (1).png"/>
            <p:cNvPicPr preferRelativeResize="0"/>
            <p:nvPr/>
          </p:nvPicPr>
          <p:blipFill>
            <a:blip r:embed="rId4">
              <a:alphaModFix/>
            </a:blip>
            <a:stretch>
              <a:fillRect/>
            </a:stretch>
          </p:blipFill>
          <p:spPr>
            <a:xfrm>
              <a:off x="8617249" y="4539613"/>
              <a:ext cx="393275" cy="393275"/>
            </a:xfrm>
            <a:prstGeom prst="rect">
              <a:avLst/>
            </a:prstGeom>
            <a:noFill/>
            <a:ln>
              <a:noFill/>
            </a:ln>
          </p:spPr>
        </p:pic>
      </p:grpSp>
      <p:sp>
        <p:nvSpPr>
          <p:cNvPr id="817" name="Google Shape;817;p59"/>
          <p:cNvSpPr txBox="1"/>
          <p:nvPr/>
        </p:nvSpPr>
        <p:spPr>
          <a:xfrm>
            <a:off x="3943096" y="1598368"/>
            <a:ext cx="2748900" cy="6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ctr" rtl="0">
              <a:spcBef>
                <a:spcPts val="0"/>
              </a:spcBef>
              <a:spcAft>
                <a:spcPts val="0"/>
              </a:spcAft>
              <a:buNone/>
            </a:pPr>
            <a:r>
              <a:rPr lang="en-GB" sz="1600" b="1">
                <a:solidFill>
                  <a:srgbClr val="990000"/>
                </a:solidFill>
                <a:latin typeface="Roboto"/>
                <a:ea typeface="Roboto"/>
                <a:cs typeface="Roboto"/>
                <a:sym typeface="Roboto"/>
              </a:rPr>
              <a:t>Cough = yes, Fever = yes, Runny nose = no) = 50% </a:t>
            </a:r>
            <a:endParaRPr sz="1600" b="1">
              <a:solidFill>
                <a:srgbClr val="990000"/>
              </a:solidFill>
              <a:latin typeface="Roboto"/>
              <a:ea typeface="Roboto"/>
              <a:cs typeface="Roboto"/>
              <a:sym typeface="Roboto"/>
            </a:endParaRPr>
          </a:p>
        </p:txBody>
      </p:sp>
      <p:grpSp>
        <p:nvGrpSpPr>
          <p:cNvPr id="818" name="Google Shape;818;p59"/>
          <p:cNvGrpSpPr/>
          <p:nvPr/>
        </p:nvGrpSpPr>
        <p:grpSpPr>
          <a:xfrm>
            <a:off x="5980700" y="1146113"/>
            <a:ext cx="3120475" cy="3804562"/>
            <a:chOff x="5980700" y="1146113"/>
            <a:chExt cx="3120475" cy="3804562"/>
          </a:xfrm>
        </p:grpSpPr>
        <p:sp>
          <p:nvSpPr>
            <p:cNvPr id="819" name="Google Shape;819;p59"/>
            <p:cNvSpPr/>
            <p:nvPr/>
          </p:nvSpPr>
          <p:spPr>
            <a:xfrm>
              <a:off x="6268950" y="1146113"/>
              <a:ext cx="2658925" cy="1380500"/>
            </a:xfrm>
            <a:custGeom>
              <a:avLst/>
              <a:gdLst/>
              <a:ahLst/>
              <a:cxnLst/>
              <a:rect l="l" t="t" r="r" b="b"/>
              <a:pathLst>
                <a:path w="106357" h="55220" extrusionOk="0">
                  <a:moveTo>
                    <a:pt x="94248" y="55220"/>
                  </a:moveTo>
                  <a:cubicBezTo>
                    <a:pt x="98623" y="50298"/>
                    <a:pt x="104487" y="45635"/>
                    <a:pt x="105778" y="39178"/>
                  </a:cubicBezTo>
                  <a:cubicBezTo>
                    <a:pt x="108244" y="26849"/>
                    <a:pt x="102184" y="9791"/>
                    <a:pt x="90738" y="4587"/>
                  </a:cubicBezTo>
                  <a:cubicBezTo>
                    <a:pt x="62694" y="-8163"/>
                    <a:pt x="27559" y="8367"/>
                    <a:pt x="0" y="22133"/>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820" name="Google Shape;820;p59"/>
            <p:cNvSpPr/>
            <p:nvPr/>
          </p:nvSpPr>
          <p:spPr>
            <a:xfrm>
              <a:off x="6532150" y="1461324"/>
              <a:ext cx="2569025" cy="2117983"/>
            </a:xfrm>
            <a:custGeom>
              <a:avLst/>
              <a:gdLst/>
              <a:ahLst/>
              <a:cxnLst/>
              <a:rect l="l" t="t" r="r" b="b"/>
              <a:pathLst>
                <a:path w="102761" h="75961" extrusionOk="0">
                  <a:moveTo>
                    <a:pt x="83720" y="75961"/>
                  </a:moveTo>
                  <a:cubicBezTo>
                    <a:pt x="104695" y="64309"/>
                    <a:pt x="110200" y="17586"/>
                    <a:pt x="90237" y="4273"/>
                  </a:cubicBezTo>
                  <a:cubicBezTo>
                    <a:pt x="82648" y="-788"/>
                    <a:pt x="72288" y="263"/>
                    <a:pt x="63166" y="263"/>
                  </a:cubicBezTo>
                  <a:cubicBezTo>
                    <a:pt x="52800" y="263"/>
                    <a:pt x="42249" y="-768"/>
                    <a:pt x="32084" y="1265"/>
                  </a:cubicBezTo>
                  <a:cubicBezTo>
                    <a:pt x="21274" y="3427"/>
                    <a:pt x="11024" y="9286"/>
                    <a:pt x="0" y="9286"/>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821" name="Google Shape;821;p59"/>
            <p:cNvSpPr/>
            <p:nvPr/>
          </p:nvSpPr>
          <p:spPr>
            <a:xfrm>
              <a:off x="5980700" y="2463975"/>
              <a:ext cx="952500" cy="2486700"/>
            </a:xfrm>
            <a:custGeom>
              <a:avLst/>
              <a:gdLst/>
              <a:ahLst/>
              <a:cxnLst/>
              <a:rect l="l" t="t" r="r" b="b"/>
              <a:pathLst>
                <a:path w="38100" h="99468" extrusionOk="0">
                  <a:moveTo>
                    <a:pt x="38100" y="98759"/>
                  </a:moveTo>
                  <a:cubicBezTo>
                    <a:pt x="29729" y="101549"/>
                    <a:pt x="18808" y="95152"/>
                    <a:pt x="14037" y="87730"/>
                  </a:cubicBezTo>
                  <a:cubicBezTo>
                    <a:pt x="5332" y="74188"/>
                    <a:pt x="8663" y="55985"/>
                    <a:pt x="6016" y="40105"/>
                  </a:cubicBezTo>
                  <a:cubicBezTo>
                    <a:pt x="3794" y="26771"/>
                    <a:pt x="0" y="13518"/>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grpSp>
      <p:sp>
        <p:nvSpPr>
          <p:cNvPr id="822" name="Google Shape;822;p59"/>
          <p:cNvSpPr txBox="1"/>
          <p:nvPr/>
        </p:nvSpPr>
        <p:spPr>
          <a:xfrm>
            <a:off x="6419350" y="671762"/>
            <a:ext cx="2519100" cy="5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990000"/>
                </a:solidFill>
                <a:latin typeface="Roboto"/>
                <a:ea typeface="Roboto"/>
                <a:cs typeface="Roboto"/>
                <a:sym typeface="Roboto"/>
              </a:rPr>
              <a:t>Bayesian inference</a:t>
            </a:r>
            <a:endParaRPr sz="2000" b="1">
              <a:solidFill>
                <a:srgbClr val="99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826"/>
        <p:cNvGrpSpPr/>
        <p:nvPr/>
      </p:nvGrpSpPr>
      <p:grpSpPr>
        <a:xfrm>
          <a:off x="0" y="0"/>
          <a:ext cx="0" cy="0"/>
          <a:chOff x="0" y="0"/>
          <a:chExt cx="0" cy="0"/>
        </a:xfrm>
      </p:grpSpPr>
      <p:sp>
        <p:nvSpPr>
          <p:cNvPr id="827" name="Google Shape;827;p60"/>
          <p:cNvSpPr txBox="1"/>
          <p:nvPr/>
        </p:nvSpPr>
        <p:spPr>
          <a:xfrm>
            <a:off x="4104250" y="1625227"/>
            <a:ext cx="2748900" cy="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l" rtl="0">
              <a:spcBef>
                <a:spcPts val="0"/>
              </a:spcBef>
              <a:spcAft>
                <a:spcPts val="0"/>
              </a:spcAft>
              <a:buNone/>
            </a:pPr>
            <a:r>
              <a:rPr lang="en-GB" sz="1600" b="1">
                <a:solidFill>
                  <a:srgbClr val="990000"/>
                </a:solidFill>
                <a:latin typeface="Roboto"/>
                <a:ea typeface="Roboto"/>
                <a:cs typeface="Roboto"/>
                <a:sym typeface="Roboto"/>
              </a:rPr>
              <a:t>Cough = yes, Fever = yes, Nasal = no) = 50% </a:t>
            </a:r>
            <a:endParaRPr sz="1600" b="1">
              <a:solidFill>
                <a:srgbClr val="990000"/>
              </a:solidFill>
              <a:latin typeface="Roboto"/>
              <a:ea typeface="Roboto"/>
              <a:cs typeface="Roboto"/>
              <a:sym typeface="Roboto"/>
            </a:endParaRPr>
          </a:p>
        </p:txBody>
      </p:sp>
      <p:sp>
        <p:nvSpPr>
          <p:cNvPr id="828" name="Google Shape;828;p60"/>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Clinical reasoning with a Bayesian network</a:t>
            </a:r>
            <a:endParaRPr/>
          </a:p>
        </p:txBody>
      </p:sp>
      <p:grpSp>
        <p:nvGrpSpPr>
          <p:cNvPr id="829" name="Google Shape;829;p60"/>
          <p:cNvGrpSpPr/>
          <p:nvPr/>
        </p:nvGrpSpPr>
        <p:grpSpPr>
          <a:xfrm>
            <a:off x="4104250" y="1712967"/>
            <a:ext cx="4413900" cy="3288676"/>
            <a:chOff x="980050" y="1255767"/>
            <a:chExt cx="4413900" cy="3288676"/>
          </a:xfrm>
        </p:grpSpPr>
        <p:sp>
          <p:nvSpPr>
            <p:cNvPr id="830" name="Google Shape;830;p60"/>
            <p:cNvSpPr/>
            <p:nvPr/>
          </p:nvSpPr>
          <p:spPr>
            <a:xfrm>
              <a:off x="980050"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831" name="Google Shape;831;p60"/>
            <p:cNvGrpSpPr/>
            <p:nvPr/>
          </p:nvGrpSpPr>
          <p:grpSpPr>
            <a:xfrm>
              <a:off x="2459150" y="2148117"/>
              <a:ext cx="2934600" cy="576600"/>
              <a:chOff x="2446625" y="1358550"/>
              <a:chExt cx="2934600" cy="576600"/>
            </a:xfrm>
          </p:grpSpPr>
          <p:sp>
            <p:nvSpPr>
              <p:cNvPr id="832" name="Google Shape;832;p60"/>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833" name="Google Shape;833;p60"/>
              <p:cNvCxnSpPr>
                <a:endCxn id="832"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grpSp>
          <p:nvGrpSpPr>
            <p:cNvPr id="834" name="Google Shape;834;p60"/>
            <p:cNvGrpSpPr/>
            <p:nvPr/>
          </p:nvGrpSpPr>
          <p:grpSpPr>
            <a:xfrm>
              <a:off x="980050" y="2686917"/>
              <a:ext cx="2945400" cy="962700"/>
              <a:chOff x="967525" y="1897350"/>
              <a:chExt cx="2945400" cy="962700"/>
            </a:xfrm>
          </p:grpSpPr>
          <p:sp>
            <p:nvSpPr>
              <p:cNvPr id="835" name="Google Shape;835;p60"/>
              <p:cNvSpPr/>
              <p:nvPr/>
            </p:nvSpPr>
            <p:spPr>
              <a:xfrm>
                <a:off x="967525"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836" name="Google Shape;836;p60"/>
              <p:cNvCxnSpPr>
                <a:stCxn id="835" idx="3"/>
              </p:cNvCxnSpPr>
              <p:nvPr/>
            </p:nvCxnSpPr>
            <p:spPr>
              <a:xfrm rot="10800000" flipH="1">
                <a:off x="2446525" y="1897350"/>
                <a:ext cx="1466400" cy="674400"/>
              </a:xfrm>
              <a:prstGeom prst="straightConnector1">
                <a:avLst/>
              </a:prstGeom>
              <a:noFill/>
              <a:ln w="19050" cap="flat" cmpd="sng">
                <a:solidFill>
                  <a:schemeClr val="dk2"/>
                </a:solidFill>
                <a:prstDash val="solid"/>
                <a:round/>
                <a:headEnd type="none" w="med" len="med"/>
                <a:tailEnd type="triangle" w="med" len="med"/>
              </a:ln>
            </p:spPr>
          </p:cxnSp>
        </p:grpSp>
        <p:grpSp>
          <p:nvGrpSpPr>
            <p:cNvPr id="837" name="Google Shape;837;p60"/>
            <p:cNvGrpSpPr/>
            <p:nvPr/>
          </p:nvGrpSpPr>
          <p:grpSpPr>
            <a:xfrm>
              <a:off x="2459050" y="2436417"/>
              <a:ext cx="2934700" cy="1213200"/>
              <a:chOff x="2446525" y="1646850"/>
              <a:chExt cx="2934700" cy="1213200"/>
            </a:xfrm>
          </p:grpSpPr>
          <p:grpSp>
            <p:nvGrpSpPr>
              <p:cNvPr id="838" name="Google Shape;838;p60"/>
              <p:cNvGrpSpPr/>
              <p:nvPr/>
            </p:nvGrpSpPr>
            <p:grpSpPr>
              <a:xfrm>
                <a:off x="2446625" y="2283450"/>
                <a:ext cx="2934600" cy="576600"/>
                <a:chOff x="2446625" y="1358550"/>
                <a:chExt cx="2934600" cy="576600"/>
              </a:xfrm>
            </p:grpSpPr>
            <p:sp>
              <p:nvSpPr>
                <p:cNvPr id="839" name="Google Shape;839;p60"/>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840" name="Google Shape;840;p60"/>
                <p:cNvCxnSpPr>
                  <a:endCxn id="839" idx="1"/>
                </p:cNvCxnSpPr>
                <p:nvPr/>
              </p:nvCxnSpPr>
              <p:spPr>
                <a:xfrm>
                  <a:off x="2446625" y="1646850"/>
                  <a:ext cx="1455600" cy="0"/>
                </a:xfrm>
                <a:prstGeom prst="straightConnector1">
                  <a:avLst/>
                </a:prstGeom>
                <a:noFill/>
                <a:ln w="19050" cap="flat" cmpd="sng">
                  <a:solidFill>
                    <a:schemeClr val="dk2"/>
                  </a:solidFill>
                  <a:prstDash val="solid"/>
                  <a:round/>
                  <a:headEnd type="none" w="med" len="med"/>
                  <a:tailEnd type="triangle" w="med" len="med"/>
                </a:ln>
              </p:spPr>
            </p:cxnSp>
          </p:grpSp>
          <p:cxnSp>
            <p:nvCxnSpPr>
              <p:cNvPr id="841" name="Google Shape;841;p60"/>
              <p:cNvCxnSpPr>
                <a:stCxn id="830" idx="3"/>
              </p:cNvCxnSpPr>
              <p:nvPr/>
            </p:nvCxnSpPr>
            <p:spPr>
              <a:xfrm>
                <a:off x="2446525" y="1646850"/>
                <a:ext cx="1467300" cy="693000"/>
              </a:xfrm>
              <a:prstGeom prst="straightConnector1">
                <a:avLst/>
              </a:prstGeom>
              <a:noFill/>
              <a:ln w="19050" cap="flat" cmpd="sng">
                <a:solidFill>
                  <a:schemeClr val="dk2"/>
                </a:solidFill>
                <a:prstDash val="solid"/>
                <a:round/>
                <a:headEnd type="none" w="med" len="med"/>
                <a:tailEnd type="triangle" w="med" len="med"/>
              </a:ln>
            </p:spPr>
          </p:cxnSp>
        </p:grpSp>
        <p:grpSp>
          <p:nvGrpSpPr>
            <p:cNvPr id="842" name="Google Shape;842;p60"/>
            <p:cNvGrpSpPr/>
            <p:nvPr/>
          </p:nvGrpSpPr>
          <p:grpSpPr>
            <a:xfrm>
              <a:off x="2459050" y="3361317"/>
              <a:ext cx="2934700" cy="1183126"/>
              <a:chOff x="2446525" y="1639325"/>
              <a:chExt cx="2934700" cy="1183126"/>
            </a:xfrm>
          </p:grpSpPr>
          <p:sp>
            <p:nvSpPr>
              <p:cNvPr id="843" name="Google Shape;843;p60"/>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Nasal</a:t>
                </a:r>
                <a:endParaRPr sz="1600">
                  <a:latin typeface="Roboto"/>
                  <a:ea typeface="Roboto"/>
                  <a:cs typeface="Roboto"/>
                  <a:sym typeface="Roboto"/>
                </a:endParaRPr>
              </a:p>
            </p:txBody>
          </p:sp>
          <p:cxnSp>
            <p:nvCxnSpPr>
              <p:cNvPr id="844" name="Google Shape;844;p60"/>
              <p:cNvCxnSpPr>
                <a:stCxn id="835" idx="3"/>
                <a:endCxn id="843" idx="1"/>
              </p:cNvCxnSpPr>
              <p:nvPr/>
            </p:nvCxnSpPr>
            <p:spPr>
              <a:xfrm>
                <a:off x="2446525" y="1639325"/>
                <a:ext cx="14556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845" name="Google Shape;845;p60"/>
            <p:cNvGrpSpPr/>
            <p:nvPr/>
          </p:nvGrpSpPr>
          <p:grpSpPr>
            <a:xfrm>
              <a:off x="2459050" y="1255767"/>
              <a:ext cx="2934900" cy="1180650"/>
              <a:chOff x="2446475" y="2486100"/>
              <a:chExt cx="2934900" cy="1180650"/>
            </a:xfrm>
          </p:grpSpPr>
          <p:sp>
            <p:nvSpPr>
              <p:cNvPr id="846" name="Google Shape;846;p60"/>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847" name="Google Shape;847;p60"/>
              <p:cNvCxnSpPr>
                <a:stCxn id="830" idx="3"/>
                <a:endCxn id="846" idx="1"/>
              </p:cNvCxnSpPr>
              <p:nvPr/>
            </p:nvCxnSpPr>
            <p:spPr>
              <a:xfrm rot="10800000" flipH="1">
                <a:off x="2446475" y="2774550"/>
                <a:ext cx="1455900" cy="892200"/>
              </a:xfrm>
              <a:prstGeom prst="straightConnector1">
                <a:avLst/>
              </a:prstGeom>
              <a:noFill/>
              <a:ln w="19050" cap="flat" cmpd="sng">
                <a:solidFill>
                  <a:schemeClr val="dk2"/>
                </a:solidFill>
                <a:prstDash val="solid"/>
                <a:round/>
                <a:headEnd type="none" w="med" len="med"/>
                <a:tailEnd type="triangle" w="med" len="med"/>
              </a:ln>
            </p:spPr>
          </p:cxnSp>
        </p:grpSp>
      </p:grpSp>
      <p:pic>
        <p:nvPicPr>
          <p:cNvPr id="848" name="Google Shape;848;p60" title="medical-assistance (2).png"/>
          <p:cNvPicPr preferRelativeResize="0"/>
          <p:nvPr/>
        </p:nvPicPr>
        <p:blipFill>
          <a:blip r:embed="rId3">
            <a:alphaModFix/>
          </a:blip>
          <a:stretch>
            <a:fillRect/>
          </a:stretch>
        </p:blipFill>
        <p:spPr>
          <a:xfrm>
            <a:off x="165668" y="4004683"/>
            <a:ext cx="967050" cy="967075"/>
          </a:xfrm>
          <a:prstGeom prst="rect">
            <a:avLst/>
          </a:prstGeom>
          <a:noFill/>
          <a:ln>
            <a:noFill/>
          </a:ln>
        </p:spPr>
      </p:pic>
      <p:sp>
        <p:nvSpPr>
          <p:cNvPr id="849" name="Google Shape;849;p60"/>
          <p:cNvSpPr/>
          <p:nvPr/>
        </p:nvSpPr>
        <p:spPr>
          <a:xfrm>
            <a:off x="357725" y="2273476"/>
            <a:ext cx="1963500" cy="14763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850" name="Google Shape;850;p60"/>
          <p:cNvSpPr txBox="1"/>
          <p:nvPr/>
        </p:nvSpPr>
        <p:spPr>
          <a:xfrm>
            <a:off x="321212" y="2436401"/>
            <a:ext cx="1836000" cy="134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a:highlight>
                  <a:schemeClr val="lt2"/>
                </a:highlight>
                <a:latin typeface="Roboto"/>
                <a:ea typeface="Roboto"/>
                <a:cs typeface="Roboto"/>
                <a:sym typeface="Roboto"/>
              </a:rPr>
              <a:t>Will this chance increase if the patient also has difficulty breathing?</a:t>
            </a:r>
            <a:endParaRPr>
              <a:highlight>
                <a:schemeClr val="lt2"/>
              </a:highlight>
              <a:latin typeface="Roboto"/>
              <a:ea typeface="Roboto"/>
              <a:cs typeface="Roboto"/>
              <a:sym typeface="Roboto"/>
            </a:endParaRPr>
          </a:p>
        </p:txBody>
      </p:sp>
      <p:sp>
        <p:nvSpPr>
          <p:cNvPr id="851" name="Google Shape;851;p60"/>
          <p:cNvSpPr/>
          <p:nvPr/>
        </p:nvSpPr>
        <p:spPr>
          <a:xfrm>
            <a:off x="4104250"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852" name="Google Shape;852;p60"/>
          <p:cNvSpPr/>
          <p:nvPr/>
        </p:nvSpPr>
        <p:spPr>
          <a:xfrm>
            <a:off x="7039150" y="442505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853" name="Google Shape;853;p60"/>
          <p:cNvSpPr/>
          <p:nvPr/>
        </p:nvSpPr>
        <p:spPr>
          <a:xfrm>
            <a:off x="7039150" y="26007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854" name="Google Shape;854;p60"/>
          <p:cNvSpPr/>
          <p:nvPr/>
        </p:nvSpPr>
        <p:spPr>
          <a:xfrm>
            <a:off x="7039150" y="354320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pic>
        <p:nvPicPr>
          <p:cNvPr id="855" name="Google Shape;855;p60" title="table (1).png"/>
          <p:cNvPicPr preferRelativeResize="0"/>
          <p:nvPr/>
        </p:nvPicPr>
        <p:blipFill>
          <a:blip r:embed="rId4">
            <a:alphaModFix/>
          </a:blip>
          <a:stretch>
            <a:fillRect/>
          </a:stretch>
        </p:blipFill>
        <p:spPr>
          <a:xfrm>
            <a:off x="3624399" y="2692440"/>
            <a:ext cx="393275" cy="393275"/>
          </a:xfrm>
          <a:prstGeom prst="rect">
            <a:avLst/>
          </a:prstGeom>
          <a:noFill/>
          <a:ln>
            <a:noFill/>
          </a:ln>
        </p:spPr>
      </p:pic>
      <p:pic>
        <p:nvPicPr>
          <p:cNvPr id="856" name="Google Shape;856;p60" title="table (1).png"/>
          <p:cNvPicPr preferRelativeResize="0"/>
          <p:nvPr/>
        </p:nvPicPr>
        <p:blipFill>
          <a:blip r:embed="rId4">
            <a:alphaModFix/>
          </a:blip>
          <a:stretch>
            <a:fillRect/>
          </a:stretch>
        </p:blipFill>
        <p:spPr>
          <a:xfrm>
            <a:off x="8604724" y="2679913"/>
            <a:ext cx="393275" cy="393275"/>
          </a:xfrm>
          <a:prstGeom prst="rect">
            <a:avLst/>
          </a:prstGeom>
          <a:noFill/>
          <a:ln>
            <a:noFill/>
          </a:ln>
        </p:spPr>
      </p:pic>
      <p:pic>
        <p:nvPicPr>
          <p:cNvPr id="857" name="Google Shape;857;p60" title="table (1).png"/>
          <p:cNvPicPr preferRelativeResize="0"/>
          <p:nvPr/>
        </p:nvPicPr>
        <p:blipFill>
          <a:blip r:embed="rId4">
            <a:alphaModFix/>
          </a:blip>
          <a:stretch>
            <a:fillRect/>
          </a:stretch>
        </p:blipFill>
        <p:spPr>
          <a:xfrm>
            <a:off x="8617257" y="3609784"/>
            <a:ext cx="393275" cy="393275"/>
          </a:xfrm>
          <a:prstGeom prst="rect">
            <a:avLst/>
          </a:prstGeom>
          <a:noFill/>
          <a:ln>
            <a:noFill/>
          </a:ln>
        </p:spPr>
      </p:pic>
      <p:pic>
        <p:nvPicPr>
          <p:cNvPr id="858" name="Google Shape;858;p60" title="table (1).png"/>
          <p:cNvPicPr preferRelativeResize="0"/>
          <p:nvPr/>
        </p:nvPicPr>
        <p:blipFill>
          <a:blip r:embed="rId4">
            <a:alphaModFix/>
          </a:blip>
          <a:stretch>
            <a:fillRect/>
          </a:stretch>
        </p:blipFill>
        <p:spPr>
          <a:xfrm>
            <a:off x="8617249" y="4539613"/>
            <a:ext cx="393275" cy="393275"/>
          </a:xfrm>
          <a:prstGeom prst="rect">
            <a:avLst/>
          </a:prstGeom>
          <a:noFill/>
          <a:ln>
            <a:noFill/>
          </a:ln>
        </p:spPr>
      </p:pic>
      <p:sp>
        <p:nvSpPr>
          <p:cNvPr id="859" name="Google Shape;859;p60"/>
          <p:cNvSpPr txBox="1"/>
          <p:nvPr/>
        </p:nvSpPr>
        <p:spPr>
          <a:xfrm>
            <a:off x="4290250" y="1377577"/>
            <a:ext cx="2748900" cy="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l" rtl="0">
              <a:spcBef>
                <a:spcPts val="0"/>
              </a:spcBef>
              <a:spcAft>
                <a:spcPts val="0"/>
              </a:spcAft>
              <a:buNone/>
            </a:pPr>
            <a:r>
              <a:rPr lang="en-GB" sz="1600" b="1">
                <a:solidFill>
                  <a:srgbClr val="990000"/>
                </a:solidFill>
                <a:latin typeface="Roboto"/>
                <a:ea typeface="Roboto"/>
                <a:cs typeface="Roboto"/>
                <a:sym typeface="Roboto"/>
              </a:rPr>
              <a:t>Cough = yes, Fever = yes, Nasal = no, Difficulty breathing) = 65% </a:t>
            </a:r>
            <a:endParaRPr sz="1600" b="1">
              <a:solidFill>
                <a:srgbClr val="990000"/>
              </a:solidFill>
              <a:latin typeface="Roboto"/>
              <a:ea typeface="Roboto"/>
              <a:cs typeface="Roboto"/>
              <a:sym typeface="Roboto"/>
            </a:endParaRPr>
          </a:p>
        </p:txBody>
      </p:sp>
      <p:sp>
        <p:nvSpPr>
          <p:cNvPr id="860" name="Google Shape;860;p60"/>
          <p:cNvSpPr/>
          <p:nvPr/>
        </p:nvSpPr>
        <p:spPr>
          <a:xfrm>
            <a:off x="7039150" y="17129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pic>
        <p:nvPicPr>
          <p:cNvPr id="861" name="Google Shape;861;p60" title="table (1).png"/>
          <p:cNvPicPr preferRelativeResize="0"/>
          <p:nvPr/>
        </p:nvPicPr>
        <p:blipFill>
          <a:blip r:embed="rId4">
            <a:alphaModFix/>
          </a:blip>
          <a:stretch>
            <a:fillRect/>
          </a:stretch>
        </p:blipFill>
        <p:spPr>
          <a:xfrm>
            <a:off x="8617249" y="1804625"/>
            <a:ext cx="393275" cy="393275"/>
          </a:xfrm>
          <a:prstGeom prst="rect">
            <a:avLst/>
          </a:prstGeom>
          <a:noFill/>
          <a:ln>
            <a:noFill/>
          </a:ln>
        </p:spPr>
      </p:pic>
      <p:graphicFrame>
        <p:nvGraphicFramePr>
          <p:cNvPr id="862" name="Google Shape;862;p60"/>
          <p:cNvGraphicFramePr/>
          <p:nvPr/>
        </p:nvGraphicFramePr>
        <p:xfrm>
          <a:off x="485225" y="799450"/>
          <a:ext cx="3537800" cy="1219140"/>
        </p:xfrm>
        <a:graphic>
          <a:graphicData uri="http://schemas.openxmlformats.org/drawingml/2006/table">
            <a:tbl>
              <a:tblPr>
                <a:noFill/>
                <a:tableStyleId>{100A2754-A1B8-4B92-BF1F-A23621133457}</a:tableStyleId>
              </a:tblPr>
              <a:tblGrid>
                <a:gridCol w="1768900">
                  <a:extLst>
                    <a:ext uri="{9D8B030D-6E8A-4147-A177-3AD203B41FA5}">
                      <a16:colId xmlns:a16="http://schemas.microsoft.com/office/drawing/2014/main" val="20000"/>
                    </a:ext>
                  </a:extLst>
                </a:gridCol>
                <a:gridCol w="1768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Cough = yes</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Nasal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863" name="Google Shape;863;p60"/>
          <p:cNvGraphicFramePr/>
          <p:nvPr/>
        </p:nvGraphicFramePr>
        <p:xfrm>
          <a:off x="403763" y="777713"/>
          <a:ext cx="3700725" cy="1645860"/>
        </p:xfrm>
        <a:graphic>
          <a:graphicData uri="http://schemas.openxmlformats.org/drawingml/2006/table">
            <a:tbl>
              <a:tblPr>
                <a:noFill/>
                <a:tableStyleId>{100A2754-A1B8-4B92-BF1F-A23621133457}</a:tableStyleId>
              </a:tblPr>
              <a:tblGrid>
                <a:gridCol w="1575075">
                  <a:extLst>
                    <a:ext uri="{9D8B030D-6E8A-4147-A177-3AD203B41FA5}">
                      <a16:colId xmlns:a16="http://schemas.microsoft.com/office/drawing/2014/main" val="20000"/>
                    </a:ext>
                  </a:extLst>
                </a:gridCol>
                <a:gridCol w="21256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Cough = yes</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Nasal = no</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Difficulty breathing = 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
        <p:nvSpPr>
          <p:cNvPr id="864" name="Google Shape;864;p60"/>
          <p:cNvSpPr/>
          <p:nvPr/>
        </p:nvSpPr>
        <p:spPr>
          <a:xfrm>
            <a:off x="6381750" y="946370"/>
            <a:ext cx="2055400" cy="615225"/>
          </a:xfrm>
          <a:custGeom>
            <a:avLst/>
            <a:gdLst/>
            <a:ahLst/>
            <a:cxnLst/>
            <a:rect l="l" t="t" r="r" b="b"/>
            <a:pathLst>
              <a:path w="82216" h="24609" extrusionOk="0">
                <a:moveTo>
                  <a:pt x="82216" y="24609"/>
                </a:moveTo>
                <a:cubicBezTo>
                  <a:pt x="77265" y="16688"/>
                  <a:pt x="71277" y="8689"/>
                  <a:pt x="63166" y="4055"/>
                </a:cubicBezTo>
                <a:cubicBezTo>
                  <a:pt x="54978" y="-624"/>
                  <a:pt x="44484" y="-307"/>
                  <a:pt x="35092" y="546"/>
                </a:cubicBezTo>
                <a:cubicBezTo>
                  <a:pt x="28142" y="1177"/>
                  <a:pt x="20622" y="2374"/>
                  <a:pt x="15039" y="6562"/>
                </a:cubicBezTo>
                <a:cubicBezTo>
                  <a:pt x="9819" y="10478"/>
                  <a:pt x="5838" y="16178"/>
                  <a:pt x="0" y="19094"/>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6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2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pic>
        <p:nvPicPr>
          <p:cNvPr id="869" name="Google Shape;869;p61" title="medical-assistance (2).png"/>
          <p:cNvPicPr preferRelativeResize="0"/>
          <p:nvPr/>
        </p:nvPicPr>
        <p:blipFill>
          <a:blip r:embed="rId3">
            <a:alphaModFix/>
          </a:blip>
          <a:stretch>
            <a:fillRect/>
          </a:stretch>
        </p:blipFill>
        <p:spPr>
          <a:xfrm>
            <a:off x="3735313" y="3128250"/>
            <a:ext cx="1673375" cy="1673375"/>
          </a:xfrm>
          <a:prstGeom prst="rect">
            <a:avLst/>
          </a:prstGeom>
          <a:noFill/>
          <a:ln>
            <a:noFill/>
          </a:ln>
        </p:spPr>
      </p:pic>
      <p:sp>
        <p:nvSpPr>
          <p:cNvPr id="870" name="Google Shape;870;p61"/>
          <p:cNvSpPr txBox="1"/>
          <p:nvPr/>
        </p:nvSpPr>
        <p:spPr>
          <a:xfrm>
            <a:off x="4930667" y="273732"/>
            <a:ext cx="26760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b="1">
                <a:solidFill>
                  <a:srgbClr val="990000"/>
                </a:solidFill>
                <a:latin typeface="Roboto"/>
                <a:ea typeface="Roboto"/>
                <a:cs typeface="Roboto"/>
                <a:sym typeface="Roboto"/>
              </a:rPr>
              <a:t>Clinical decision support system</a:t>
            </a:r>
            <a:endParaRPr sz="2200" b="1">
              <a:solidFill>
                <a:srgbClr val="990000"/>
              </a:solidFill>
              <a:latin typeface="Roboto"/>
              <a:ea typeface="Roboto"/>
              <a:cs typeface="Roboto"/>
              <a:sym typeface="Roboto"/>
            </a:endParaRPr>
          </a:p>
        </p:txBody>
      </p:sp>
      <p:grpSp>
        <p:nvGrpSpPr>
          <p:cNvPr id="871" name="Google Shape;871;p61"/>
          <p:cNvGrpSpPr/>
          <p:nvPr/>
        </p:nvGrpSpPr>
        <p:grpSpPr>
          <a:xfrm>
            <a:off x="560625" y="1954088"/>
            <a:ext cx="2909438" cy="1802700"/>
            <a:chOff x="560625" y="1954088"/>
            <a:chExt cx="2909438" cy="1802700"/>
          </a:xfrm>
        </p:grpSpPr>
        <p:sp>
          <p:nvSpPr>
            <p:cNvPr id="872" name="Google Shape;872;p61"/>
            <p:cNvSpPr/>
            <p:nvPr/>
          </p:nvSpPr>
          <p:spPr>
            <a:xfrm rot="-5400000">
              <a:off x="2112563" y="2399288"/>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3" name="Google Shape;873;p61"/>
            <p:cNvSpPr txBox="1"/>
            <p:nvPr/>
          </p:nvSpPr>
          <p:spPr>
            <a:xfrm>
              <a:off x="560625" y="2366375"/>
              <a:ext cx="20598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Inputs </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information</a:t>
              </a:r>
              <a:endParaRPr sz="2200">
                <a:latin typeface="Roboto"/>
                <a:ea typeface="Roboto"/>
                <a:cs typeface="Roboto"/>
                <a:sym typeface="Roboto"/>
              </a:endParaRPr>
            </a:p>
          </p:txBody>
        </p:sp>
      </p:grpSp>
      <p:grpSp>
        <p:nvGrpSpPr>
          <p:cNvPr id="874" name="Google Shape;874;p61"/>
          <p:cNvGrpSpPr/>
          <p:nvPr/>
        </p:nvGrpSpPr>
        <p:grpSpPr>
          <a:xfrm>
            <a:off x="5673925" y="2054363"/>
            <a:ext cx="3081675" cy="1802700"/>
            <a:chOff x="5673925" y="2054363"/>
            <a:chExt cx="3081675" cy="1802700"/>
          </a:xfrm>
        </p:grpSpPr>
        <p:sp>
          <p:nvSpPr>
            <p:cNvPr id="875" name="Google Shape;875;p61"/>
            <p:cNvSpPr/>
            <p:nvPr/>
          </p:nvSpPr>
          <p:spPr>
            <a:xfrm rot="5400000">
              <a:off x="5228725" y="2499563"/>
              <a:ext cx="1802700" cy="9123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6" name="Google Shape;876;p61"/>
            <p:cNvSpPr txBox="1"/>
            <p:nvPr/>
          </p:nvSpPr>
          <p:spPr>
            <a:xfrm>
              <a:off x="6695800" y="2278650"/>
              <a:ext cx="20598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Provides recommen-</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dations</a:t>
              </a:r>
              <a:endParaRPr sz="2200">
                <a:latin typeface="Roboto"/>
                <a:ea typeface="Roboto"/>
                <a:cs typeface="Roboto"/>
                <a:sym typeface="Roboto"/>
              </a:endParaRPr>
            </a:p>
          </p:txBody>
        </p:sp>
      </p:grpSp>
      <p:pic>
        <p:nvPicPr>
          <p:cNvPr id="877" name="Google Shape;877;p61" title="robot (6).png"/>
          <p:cNvPicPr preferRelativeResize="0"/>
          <p:nvPr/>
        </p:nvPicPr>
        <p:blipFill>
          <a:blip r:embed="rId4">
            <a:alphaModFix/>
          </a:blip>
          <a:stretch>
            <a:fillRect/>
          </a:stretch>
        </p:blipFill>
        <p:spPr>
          <a:xfrm>
            <a:off x="3886362" y="683128"/>
            <a:ext cx="1371276" cy="1371250"/>
          </a:xfrm>
          <a:prstGeom prst="rect">
            <a:avLst/>
          </a:prstGeom>
          <a:noFill/>
          <a:ln>
            <a:noFill/>
          </a:ln>
        </p:spPr>
      </p:pic>
      <p:sp>
        <p:nvSpPr>
          <p:cNvPr id="878" name="Google Shape;878;p61"/>
          <p:cNvSpPr txBox="1"/>
          <p:nvPr/>
        </p:nvSpPr>
        <p:spPr>
          <a:xfrm>
            <a:off x="442825" y="202625"/>
            <a:ext cx="32925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Keeps track of:</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Diagnoses, probabilities, symptoms</a:t>
            </a:r>
            <a:endParaRPr sz="2200">
              <a:latin typeface="Roboto"/>
              <a:ea typeface="Roboto"/>
              <a:cs typeface="Roboto"/>
              <a:sym typeface="Roboto"/>
            </a:endParaRPr>
          </a:p>
        </p:txBody>
      </p:sp>
      <p:grpSp>
        <p:nvGrpSpPr>
          <p:cNvPr id="879" name="Google Shape;879;p61"/>
          <p:cNvGrpSpPr/>
          <p:nvPr/>
        </p:nvGrpSpPr>
        <p:grpSpPr>
          <a:xfrm>
            <a:off x="3921385" y="683071"/>
            <a:ext cx="1301246" cy="1371345"/>
            <a:chOff x="6655350" y="2106651"/>
            <a:chExt cx="2046950" cy="2157220"/>
          </a:xfrm>
        </p:grpSpPr>
        <p:sp>
          <p:nvSpPr>
            <p:cNvPr id="880" name="Google Shape;880;p61"/>
            <p:cNvSpPr/>
            <p:nvPr/>
          </p:nvSpPr>
          <p:spPr>
            <a:xfrm>
              <a:off x="6655350" y="2106651"/>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sp>
          <p:nvSpPr>
            <p:cNvPr id="881" name="Google Shape;881;p61"/>
            <p:cNvSpPr/>
            <p:nvPr/>
          </p:nvSpPr>
          <p:spPr>
            <a:xfrm>
              <a:off x="7935025" y="2933900"/>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sp>
          <p:nvSpPr>
            <p:cNvPr id="882" name="Google Shape;882;p61"/>
            <p:cNvSpPr/>
            <p:nvPr/>
          </p:nvSpPr>
          <p:spPr>
            <a:xfrm>
              <a:off x="7082850" y="2907075"/>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sp>
          <p:nvSpPr>
            <p:cNvPr id="883" name="Google Shape;883;p61"/>
            <p:cNvSpPr/>
            <p:nvPr/>
          </p:nvSpPr>
          <p:spPr>
            <a:xfrm>
              <a:off x="6793500" y="3836371"/>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sp>
          <p:nvSpPr>
            <p:cNvPr id="884" name="Google Shape;884;p61"/>
            <p:cNvSpPr/>
            <p:nvPr/>
          </p:nvSpPr>
          <p:spPr>
            <a:xfrm>
              <a:off x="7573125" y="2106651"/>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sp>
          <p:nvSpPr>
            <p:cNvPr id="885" name="Google Shape;885;p61"/>
            <p:cNvSpPr/>
            <p:nvPr/>
          </p:nvSpPr>
          <p:spPr>
            <a:xfrm>
              <a:off x="7508938" y="3836346"/>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sp>
          <p:nvSpPr>
            <p:cNvPr id="886" name="Google Shape;886;p61"/>
            <p:cNvSpPr/>
            <p:nvPr/>
          </p:nvSpPr>
          <p:spPr>
            <a:xfrm>
              <a:off x="8274800" y="3836371"/>
              <a:ext cx="427500" cy="427500"/>
            </a:xfrm>
            <a:prstGeom prst="ellipse">
              <a:avLst/>
            </a:prstGeom>
            <a:solidFill>
              <a:srgbClr val="000000"/>
            </a:solidFill>
            <a:ln w="18175" cap="flat" cmpd="sng">
              <a:solidFill>
                <a:srgbClr val="000000"/>
              </a:solidFill>
              <a:prstDash val="solid"/>
              <a:round/>
              <a:headEnd type="none" w="sm" len="sm"/>
              <a:tailEnd type="none" w="sm" len="sm"/>
            </a:ln>
          </p:spPr>
          <p:txBody>
            <a:bodyPr spcFirstLastPara="1" wrap="square" lIns="58125" tIns="58125" rIns="58125" bIns="58125" anchor="ctr" anchorCtr="0">
              <a:noAutofit/>
            </a:bodyPr>
            <a:lstStyle/>
            <a:p>
              <a:pPr marL="0" lvl="0" indent="0" algn="ctr" rtl="0">
                <a:spcBef>
                  <a:spcPts val="0"/>
                </a:spcBef>
                <a:spcAft>
                  <a:spcPts val="0"/>
                </a:spcAft>
                <a:buNone/>
              </a:pPr>
              <a:endParaRPr sz="889">
                <a:latin typeface="Roboto"/>
                <a:ea typeface="Roboto"/>
                <a:cs typeface="Roboto"/>
                <a:sym typeface="Roboto"/>
              </a:endParaRPr>
            </a:p>
          </p:txBody>
        </p:sp>
        <p:cxnSp>
          <p:nvCxnSpPr>
            <p:cNvPr id="887" name="Google Shape;887;p61"/>
            <p:cNvCxnSpPr>
              <a:stCxn id="880" idx="4"/>
              <a:endCxn id="882" idx="1"/>
            </p:cNvCxnSpPr>
            <p:nvPr/>
          </p:nvCxnSpPr>
          <p:spPr>
            <a:xfrm>
              <a:off x="6869100" y="2534151"/>
              <a:ext cx="276300" cy="435600"/>
            </a:xfrm>
            <a:prstGeom prst="straightConnector1">
              <a:avLst/>
            </a:prstGeom>
            <a:noFill/>
            <a:ln w="18175" cap="flat" cmpd="sng">
              <a:solidFill>
                <a:srgbClr val="000000"/>
              </a:solidFill>
              <a:prstDash val="solid"/>
              <a:round/>
              <a:headEnd type="none" w="med" len="med"/>
              <a:tailEnd type="triangle" w="med" len="med"/>
            </a:ln>
          </p:spPr>
        </p:cxnSp>
        <p:cxnSp>
          <p:nvCxnSpPr>
            <p:cNvPr id="888" name="Google Shape;888;p61"/>
            <p:cNvCxnSpPr>
              <a:stCxn id="884" idx="3"/>
              <a:endCxn id="882" idx="7"/>
            </p:cNvCxnSpPr>
            <p:nvPr/>
          </p:nvCxnSpPr>
          <p:spPr>
            <a:xfrm flipH="1">
              <a:off x="7447631" y="2471545"/>
              <a:ext cx="188100" cy="498000"/>
            </a:xfrm>
            <a:prstGeom prst="straightConnector1">
              <a:avLst/>
            </a:prstGeom>
            <a:noFill/>
            <a:ln w="18175" cap="flat" cmpd="sng">
              <a:solidFill>
                <a:srgbClr val="000000"/>
              </a:solidFill>
              <a:prstDash val="solid"/>
              <a:round/>
              <a:headEnd type="none" w="med" len="med"/>
              <a:tailEnd type="triangle" w="med" len="med"/>
            </a:ln>
          </p:spPr>
        </p:cxnSp>
        <p:cxnSp>
          <p:nvCxnSpPr>
            <p:cNvPr id="889" name="Google Shape;889;p61"/>
            <p:cNvCxnSpPr>
              <a:stCxn id="884" idx="5"/>
              <a:endCxn id="881" idx="0"/>
            </p:cNvCxnSpPr>
            <p:nvPr/>
          </p:nvCxnSpPr>
          <p:spPr>
            <a:xfrm>
              <a:off x="7938019" y="2471545"/>
              <a:ext cx="210900" cy="462300"/>
            </a:xfrm>
            <a:prstGeom prst="straightConnector1">
              <a:avLst/>
            </a:prstGeom>
            <a:noFill/>
            <a:ln w="18175" cap="flat" cmpd="sng">
              <a:solidFill>
                <a:srgbClr val="000000"/>
              </a:solidFill>
              <a:prstDash val="solid"/>
              <a:round/>
              <a:headEnd type="none" w="med" len="med"/>
              <a:tailEnd type="triangle" w="med" len="med"/>
            </a:ln>
          </p:spPr>
        </p:cxnSp>
        <p:cxnSp>
          <p:nvCxnSpPr>
            <p:cNvPr id="890" name="Google Shape;890;p61"/>
            <p:cNvCxnSpPr>
              <a:stCxn id="882" idx="4"/>
              <a:endCxn id="885" idx="0"/>
            </p:cNvCxnSpPr>
            <p:nvPr/>
          </p:nvCxnSpPr>
          <p:spPr>
            <a:xfrm>
              <a:off x="7296600" y="3334575"/>
              <a:ext cx="426000" cy="501900"/>
            </a:xfrm>
            <a:prstGeom prst="straightConnector1">
              <a:avLst/>
            </a:prstGeom>
            <a:noFill/>
            <a:ln w="18175" cap="flat" cmpd="sng">
              <a:solidFill>
                <a:srgbClr val="000000"/>
              </a:solidFill>
              <a:prstDash val="solid"/>
              <a:round/>
              <a:headEnd type="none" w="med" len="med"/>
              <a:tailEnd type="triangle" w="med" len="med"/>
            </a:ln>
          </p:spPr>
        </p:cxnSp>
        <p:cxnSp>
          <p:nvCxnSpPr>
            <p:cNvPr id="891" name="Google Shape;891;p61"/>
            <p:cNvCxnSpPr>
              <a:stCxn id="882" idx="4"/>
              <a:endCxn id="883" idx="0"/>
            </p:cNvCxnSpPr>
            <p:nvPr/>
          </p:nvCxnSpPr>
          <p:spPr>
            <a:xfrm flipH="1">
              <a:off x="7007400" y="3334575"/>
              <a:ext cx="289200" cy="501900"/>
            </a:xfrm>
            <a:prstGeom prst="straightConnector1">
              <a:avLst/>
            </a:prstGeom>
            <a:noFill/>
            <a:ln w="18175" cap="flat" cmpd="sng">
              <a:solidFill>
                <a:srgbClr val="000000"/>
              </a:solidFill>
              <a:prstDash val="solid"/>
              <a:round/>
              <a:headEnd type="none" w="med" len="med"/>
              <a:tailEnd type="triangle" w="med" len="med"/>
            </a:ln>
          </p:spPr>
        </p:cxnSp>
        <p:cxnSp>
          <p:nvCxnSpPr>
            <p:cNvPr id="892" name="Google Shape;892;p61"/>
            <p:cNvCxnSpPr>
              <a:stCxn id="881" idx="4"/>
              <a:endCxn id="885" idx="0"/>
            </p:cNvCxnSpPr>
            <p:nvPr/>
          </p:nvCxnSpPr>
          <p:spPr>
            <a:xfrm flipH="1">
              <a:off x="7722775" y="3361400"/>
              <a:ext cx="426000" cy="474900"/>
            </a:xfrm>
            <a:prstGeom prst="straightConnector1">
              <a:avLst/>
            </a:prstGeom>
            <a:noFill/>
            <a:ln w="18175" cap="flat" cmpd="sng">
              <a:solidFill>
                <a:srgbClr val="000000"/>
              </a:solidFill>
              <a:prstDash val="solid"/>
              <a:round/>
              <a:headEnd type="none" w="med" len="med"/>
              <a:tailEnd type="triangle" w="med" len="med"/>
            </a:ln>
          </p:spPr>
        </p:cxnSp>
        <p:cxnSp>
          <p:nvCxnSpPr>
            <p:cNvPr id="893" name="Google Shape;893;p61"/>
            <p:cNvCxnSpPr>
              <a:stCxn id="881" idx="4"/>
              <a:endCxn id="886" idx="0"/>
            </p:cNvCxnSpPr>
            <p:nvPr/>
          </p:nvCxnSpPr>
          <p:spPr>
            <a:xfrm>
              <a:off x="8148775" y="3361400"/>
              <a:ext cx="339900" cy="474900"/>
            </a:xfrm>
            <a:prstGeom prst="straightConnector1">
              <a:avLst/>
            </a:prstGeom>
            <a:noFill/>
            <a:ln w="18175" cap="flat" cmpd="sng">
              <a:solidFill>
                <a:srgbClr val="000000"/>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7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62"/>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Two major requirements for our AI system</a:t>
            </a:r>
            <a:endParaRPr/>
          </a:p>
        </p:txBody>
      </p:sp>
      <p:grpSp>
        <p:nvGrpSpPr>
          <p:cNvPr id="899" name="Google Shape;899;p62"/>
          <p:cNvGrpSpPr/>
          <p:nvPr/>
        </p:nvGrpSpPr>
        <p:grpSpPr>
          <a:xfrm>
            <a:off x="1243665" y="1788025"/>
            <a:ext cx="2931143" cy="2490600"/>
            <a:chOff x="573725" y="2422700"/>
            <a:chExt cx="2420432" cy="2490600"/>
          </a:xfrm>
        </p:grpSpPr>
        <p:sp>
          <p:nvSpPr>
            <p:cNvPr id="900" name="Google Shape;900;p62"/>
            <p:cNvSpPr/>
            <p:nvPr/>
          </p:nvSpPr>
          <p:spPr>
            <a:xfrm>
              <a:off x="573757" y="2422700"/>
              <a:ext cx="2420400" cy="2490600"/>
            </a:xfrm>
            <a:prstGeom prst="roundRect">
              <a:avLst>
                <a:gd name="adj" fmla="val 16667"/>
              </a:avLst>
            </a:prstGeom>
            <a:solidFill>
              <a:srgbClr val="FFFFFF"/>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01" name="Google Shape;901;p62"/>
            <p:cNvSpPr/>
            <p:nvPr/>
          </p:nvSpPr>
          <p:spPr>
            <a:xfrm>
              <a:off x="573725" y="2422700"/>
              <a:ext cx="2420400" cy="967200"/>
            </a:xfrm>
            <a:prstGeom prst="round2SameRect">
              <a:avLst>
                <a:gd name="adj1" fmla="val 31506"/>
                <a:gd name="adj2" fmla="val 0"/>
              </a:avLst>
            </a:prstGeom>
            <a:solidFill>
              <a:srgbClr val="9FC5E8"/>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Roboto"/>
                  <a:ea typeface="Roboto"/>
                  <a:cs typeface="Roboto"/>
                  <a:sym typeface="Roboto"/>
                </a:rPr>
                <a:t>Doctor and patient </a:t>
              </a:r>
              <a:endParaRPr sz="2000" b="1">
                <a:latin typeface="Roboto"/>
                <a:ea typeface="Roboto"/>
                <a:cs typeface="Roboto"/>
                <a:sym typeface="Roboto"/>
              </a:endParaRPr>
            </a:p>
            <a:p>
              <a:pPr marL="0" lvl="0" indent="0" algn="ctr" rtl="0">
                <a:spcBef>
                  <a:spcPts val="0"/>
                </a:spcBef>
                <a:spcAft>
                  <a:spcPts val="0"/>
                </a:spcAft>
                <a:buNone/>
              </a:pPr>
              <a:r>
                <a:rPr lang="en-GB" sz="2000" b="1">
                  <a:latin typeface="Roboto"/>
                  <a:ea typeface="Roboto"/>
                  <a:cs typeface="Roboto"/>
                  <a:sym typeface="Roboto"/>
                </a:rPr>
                <a:t>trust the system</a:t>
              </a:r>
              <a:endParaRPr sz="2000" b="1">
                <a:latin typeface="Roboto"/>
                <a:ea typeface="Roboto"/>
                <a:cs typeface="Roboto"/>
                <a:sym typeface="Roboto"/>
              </a:endParaRPr>
            </a:p>
          </p:txBody>
        </p:sp>
      </p:grpSp>
      <p:pic>
        <p:nvPicPr>
          <p:cNvPr id="902" name="Google Shape;902;p62" title="medical-assistance (2).png"/>
          <p:cNvPicPr preferRelativeResize="0"/>
          <p:nvPr/>
        </p:nvPicPr>
        <p:blipFill>
          <a:blip r:embed="rId3">
            <a:alphaModFix/>
          </a:blip>
          <a:stretch>
            <a:fillRect/>
          </a:stretch>
        </p:blipFill>
        <p:spPr>
          <a:xfrm>
            <a:off x="2723321" y="3077258"/>
            <a:ext cx="967050" cy="967075"/>
          </a:xfrm>
          <a:prstGeom prst="rect">
            <a:avLst/>
          </a:prstGeom>
          <a:noFill/>
          <a:ln>
            <a:noFill/>
          </a:ln>
        </p:spPr>
      </p:pic>
      <p:grpSp>
        <p:nvGrpSpPr>
          <p:cNvPr id="903" name="Google Shape;903;p62"/>
          <p:cNvGrpSpPr/>
          <p:nvPr/>
        </p:nvGrpSpPr>
        <p:grpSpPr>
          <a:xfrm>
            <a:off x="5552036" y="1788116"/>
            <a:ext cx="2931135" cy="2490692"/>
            <a:chOff x="3440225" y="2422699"/>
            <a:chExt cx="2420425" cy="2185201"/>
          </a:xfrm>
        </p:grpSpPr>
        <p:grpSp>
          <p:nvGrpSpPr>
            <p:cNvPr id="904" name="Google Shape;904;p62"/>
            <p:cNvGrpSpPr/>
            <p:nvPr/>
          </p:nvGrpSpPr>
          <p:grpSpPr>
            <a:xfrm>
              <a:off x="3440225" y="2422699"/>
              <a:ext cx="2420425" cy="2185201"/>
              <a:chOff x="573725" y="2422699"/>
              <a:chExt cx="2420425" cy="2185201"/>
            </a:xfrm>
          </p:grpSpPr>
          <p:sp>
            <p:nvSpPr>
              <p:cNvPr id="905" name="Google Shape;905;p62"/>
              <p:cNvSpPr/>
              <p:nvPr/>
            </p:nvSpPr>
            <p:spPr>
              <a:xfrm>
                <a:off x="573750" y="2422700"/>
                <a:ext cx="2420400" cy="2185200"/>
              </a:xfrm>
              <a:prstGeom prst="roundRect">
                <a:avLst>
                  <a:gd name="adj" fmla="val 16667"/>
                </a:avLst>
              </a:prstGeom>
              <a:solidFill>
                <a:srgbClr val="FFFFFF"/>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06" name="Google Shape;906;p62"/>
              <p:cNvSpPr/>
              <p:nvPr/>
            </p:nvSpPr>
            <p:spPr>
              <a:xfrm>
                <a:off x="573725" y="2422699"/>
                <a:ext cx="2420400" cy="848400"/>
              </a:xfrm>
              <a:prstGeom prst="round2SameRect">
                <a:avLst>
                  <a:gd name="adj1" fmla="val 31506"/>
                  <a:gd name="adj2" fmla="val 0"/>
                </a:avLst>
              </a:prstGeom>
              <a:solidFill>
                <a:srgbClr val="9FC5E8"/>
              </a:solidFill>
              <a:ln w="1905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a:latin typeface="Roboto"/>
                    <a:ea typeface="Roboto"/>
                    <a:cs typeface="Roboto"/>
                    <a:sym typeface="Roboto"/>
                  </a:rPr>
                  <a:t>The system is uncertainty-aware</a:t>
                </a:r>
                <a:endParaRPr sz="2000" b="1">
                  <a:latin typeface="Roboto"/>
                  <a:ea typeface="Roboto"/>
                  <a:cs typeface="Roboto"/>
                  <a:sym typeface="Roboto"/>
                </a:endParaRPr>
              </a:p>
            </p:txBody>
          </p:sp>
        </p:grpSp>
        <p:pic>
          <p:nvPicPr>
            <p:cNvPr id="907" name="Google Shape;907;p62" title="conversation (1).png"/>
            <p:cNvPicPr preferRelativeResize="0"/>
            <p:nvPr/>
          </p:nvPicPr>
          <p:blipFill>
            <a:blip r:embed="rId4">
              <a:alphaModFix/>
            </a:blip>
            <a:stretch>
              <a:fillRect/>
            </a:stretch>
          </p:blipFill>
          <p:spPr>
            <a:xfrm>
              <a:off x="3858377" y="3573567"/>
              <a:ext cx="756291" cy="804237"/>
            </a:xfrm>
            <a:prstGeom prst="rect">
              <a:avLst/>
            </a:prstGeom>
            <a:noFill/>
            <a:ln>
              <a:noFill/>
            </a:ln>
          </p:spPr>
        </p:pic>
        <p:pic>
          <p:nvPicPr>
            <p:cNvPr id="908" name="Google Shape;908;p62" title="decision-tree.png"/>
            <p:cNvPicPr preferRelativeResize="0"/>
            <p:nvPr/>
          </p:nvPicPr>
          <p:blipFill>
            <a:blip r:embed="rId5">
              <a:alphaModFix/>
            </a:blip>
            <a:stretch>
              <a:fillRect/>
            </a:stretch>
          </p:blipFill>
          <p:spPr>
            <a:xfrm>
              <a:off x="4697813" y="3573573"/>
              <a:ext cx="756291" cy="804237"/>
            </a:xfrm>
            <a:prstGeom prst="rect">
              <a:avLst/>
            </a:prstGeom>
            <a:noFill/>
            <a:ln>
              <a:noFill/>
            </a:ln>
          </p:spPr>
        </p:pic>
      </p:grpSp>
      <p:sp>
        <p:nvSpPr>
          <p:cNvPr id="909" name="Google Shape;909;p62"/>
          <p:cNvSpPr txBox="1"/>
          <p:nvPr/>
        </p:nvSpPr>
        <p:spPr>
          <a:xfrm>
            <a:off x="401598" y="1688925"/>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b="1">
                <a:latin typeface="Roboto"/>
                <a:ea typeface="Roboto"/>
                <a:cs typeface="Roboto"/>
                <a:sym typeface="Roboto"/>
              </a:rPr>
              <a:t>1.</a:t>
            </a:r>
            <a:endParaRPr sz="5000" b="1">
              <a:latin typeface="Roboto"/>
              <a:ea typeface="Roboto"/>
              <a:cs typeface="Roboto"/>
              <a:sym typeface="Roboto"/>
            </a:endParaRPr>
          </a:p>
        </p:txBody>
      </p:sp>
      <p:sp>
        <p:nvSpPr>
          <p:cNvPr id="910" name="Google Shape;910;p62"/>
          <p:cNvSpPr txBox="1"/>
          <p:nvPr/>
        </p:nvSpPr>
        <p:spPr>
          <a:xfrm>
            <a:off x="4724923" y="1688925"/>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000" b="1">
                <a:latin typeface="Roboto"/>
                <a:ea typeface="Roboto"/>
                <a:cs typeface="Roboto"/>
                <a:sym typeface="Roboto"/>
              </a:rPr>
              <a:t>2.</a:t>
            </a:r>
            <a:endParaRPr sz="5000" b="1">
              <a:latin typeface="Roboto"/>
              <a:ea typeface="Roboto"/>
              <a:cs typeface="Roboto"/>
              <a:sym typeface="Roboto"/>
            </a:endParaRPr>
          </a:p>
        </p:txBody>
      </p:sp>
      <p:pic>
        <p:nvPicPr>
          <p:cNvPr id="911" name="Google Shape;911;p62" title="robot (6).png"/>
          <p:cNvPicPr preferRelativeResize="0"/>
          <p:nvPr/>
        </p:nvPicPr>
        <p:blipFill>
          <a:blip r:embed="rId6">
            <a:alphaModFix/>
          </a:blip>
          <a:stretch>
            <a:fillRect/>
          </a:stretch>
        </p:blipFill>
        <p:spPr>
          <a:xfrm>
            <a:off x="1755203" y="3204332"/>
            <a:ext cx="827100" cy="827089"/>
          </a:xfrm>
          <a:prstGeom prst="rect">
            <a:avLst/>
          </a:prstGeom>
          <a:noFill/>
          <a:ln>
            <a:noFill/>
          </a:ln>
        </p:spPr>
      </p:pic>
      <p:pic>
        <p:nvPicPr>
          <p:cNvPr id="912" name="Google Shape;912;p62" title="shield.png"/>
          <p:cNvPicPr preferRelativeResize="0"/>
          <p:nvPr/>
        </p:nvPicPr>
        <p:blipFill>
          <a:blip r:embed="rId7">
            <a:alphaModFix/>
          </a:blip>
          <a:stretch>
            <a:fillRect/>
          </a:stretch>
        </p:blipFill>
        <p:spPr>
          <a:xfrm>
            <a:off x="2376765" y="2881524"/>
            <a:ext cx="625850" cy="6258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63"/>
          <p:cNvSpPr txBox="1"/>
          <p:nvPr/>
        </p:nvSpPr>
        <p:spPr>
          <a:xfrm>
            <a:off x="169500" y="152875"/>
            <a:ext cx="720300" cy="796200"/>
          </a:xfrm>
          <a:prstGeom prst="rect">
            <a:avLst/>
          </a:prstGeom>
          <a:noFill/>
          <a:ln>
            <a:noFill/>
          </a:ln>
        </p:spPr>
        <p:txBody>
          <a:bodyPr spcFirstLastPara="1" wrap="square" lIns="72575" tIns="72575" rIns="72575" bIns="72575" anchor="t" anchorCtr="0">
            <a:noAutofit/>
          </a:bodyPr>
          <a:lstStyle/>
          <a:p>
            <a:pPr marL="0" lvl="0" indent="0" algn="l" rtl="0">
              <a:spcBef>
                <a:spcPts val="0"/>
              </a:spcBef>
              <a:spcAft>
                <a:spcPts val="0"/>
              </a:spcAft>
              <a:buNone/>
            </a:pPr>
            <a:r>
              <a:rPr lang="en-GB" sz="4000" b="1">
                <a:latin typeface="Roboto"/>
                <a:ea typeface="Roboto"/>
                <a:cs typeface="Roboto"/>
                <a:sym typeface="Roboto"/>
              </a:rPr>
              <a:t>1.</a:t>
            </a:r>
            <a:endParaRPr sz="4000" b="1">
              <a:latin typeface="Roboto"/>
              <a:ea typeface="Roboto"/>
              <a:cs typeface="Roboto"/>
              <a:sym typeface="Roboto"/>
            </a:endParaRPr>
          </a:p>
        </p:txBody>
      </p:sp>
      <p:sp>
        <p:nvSpPr>
          <p:cNvPr id="918" name="Google Shape;918;p63"/>
          <p:cNvSpPr txBox="1"/>
          <p:nvPr/>
        </p:nvSpPr>
        <p:spPr>
          <a:xfrm>
            <a:off x="355023" y="2521600"/>
            <a:ext cx="3795900" cy="23664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Interpretable causal structure</a:t>
            </a:r>
            <a:endParaRPr sz="2200">
              <a:latin typeface="Roboto"/>
              <a:ea typeface="Roboto"/>
              <a:cs typeface="Roboto"/>
              <a:sym typeface="Roboto"/>
            </a:endParaRPr>
          </a:p>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Interpretable Bayesian inference process</a:t>
            </a:r>
            <a:endParaRPr sz="2200">
              <a:latin typeface="Roboto"/>
              <a:ea typeface="Roboto"/>
              <a:cs typeface="Roboto"/>
              <a:sym typeface="Roboto"/>
            </a:endParaRPr>
          </a:p>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Expert-based</a:t>
            </a:r>
            <a:endParaRPr sz="2200">
              <a:latin typeface="Roboto"/>
              <a:ea typeface="Roboto"/>
              <a:cs typeface="Roboto"/>
              <a:sym typeface="Roboto"/>
            </a:endParaRPr>
          </a:p>
        </p:txBody>
      </p:sp>
      <p:grpSp>
        <p:nvGrpSpPr>
          <p:cNvPr id="919" name="Google Shape;919;p63"/>
          <p:cNvGrpSpPr/>
          <p:nvPr/>
        </p:nvGrpSpPr>
        <p:grpSpPr>
          <a:xfrm>
            <a:off x="4267189" y="816009"/>
            <a:ext cx="4150709" cy="3288676"/>
            <a:chOff x="1243241" y="1255767"/>
            <a:chExt cx="4150709" cy="3288676"/>
          </a:xfrm>
        </p:grpSpPr>
        <p:sp>
          <p:nvSpPr>
            <p:cNvPr id="920" name="Google Shape;920;p63"/>
            <p:cNvSpPr/>
            <p:nvPr/>
          </p:nvSpPr>
          <p:spPr>
            <a:xfrm>
              <a:off x="1243241"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921" name="Google Shape;921;p63"/>
            <p:cNvGrpSpPr/>
            <p:nvPr/>
          </p:nvGrpSpPr>
          <p:grpSpPr>
            <a:xfrm>
              <a:off x="2722241" y="2148117"/>
              <a:ext cx="2671509" cy="576600"/>
              <a:chOff x="2709716" y="1358550"/>
              <a:chExt cx="2671509" cy="576600"/>
            </a:xfrm>
          </p:grpSpPr>
          <p:sp>
            <p:nvSpPr>
              <p:cNvPr id="922" name="Google Shape;922;p63"/>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923" name="Google Shape;923;p63"/>
              <p:cNvCxnSpPr>
                <a:stCxn id="920" idx="3"/>
                <a:endCxn id="922" idx="1"/>
              </p:cNvCxnSpPr>
              <p:nvPr/>
            </p:nvCxnSpPr>
            <p:spPr>
              <a:xfrm>
                <a:off x="2709716" y="1646850"/>
                <a:ext cx="1192500" cy="0"/>
              </a:xfrm>
              <a:prstGeom prst="straightConnector1">
                <a:avLst/>
              </a:prstGeom>
              <a:noFill/>
              <a:ln w="19050" cap="flat" cmpd="sng">
                <a:solidFill>
                  <a:schemeClr val="dk2"/>
                </a:solidFill>
                <a:prstDash val="solid"/>
                <a:round/>
                <a:headEnd type="none" w="med" len="med"/>
                <a:tailEnd type="triangle" w="med" len="med"/>
              </a:ln>
            </p:spPr>
          </p:cxnSp>
        </p:grpSp>
        <p:grpSp>
          <p:nvGrpSpPr>
            <p:cNvPr id="924" name="Google Shape;924;p63"/>
            <p:cNvGrpSpPr/>
            <p:nvPr/>
          </p:nvGrpSpPr>
          <p:grpSpPr>
            <a:xfrm>
              <a:off x="1243241" y="2696217"/>
              <a:ext cx="2716200" cy="953400"/>
              <a:chOff x="1230716" y="1906650"/>
              <a:chExt cx="2716200" cy="953400"/>
            </a:xfrm>
          </p:grpSpPr>
          <p:sp>
            <p:nvSpPr>
              <p:cNvPr id="925" name="Google Shape;925;p63"/>
              <p:cNvSpPr/>
              <p:nvPr/>
            </p:nvSpPr>
            <p:spPr>
              <a:xfrm>
                <a:off x="1230716"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926" name="Google Shape;926;p63"/>
              <p:cNvCxnSpPr>
                <a:stCxn id="925" idx="3"/>
              </p:cNvCxnSpPr>
              <p:nvPr/>
            </p:nvCxnSpPr>
            <p:spPr>
              <a:xfrm rot="10800000" flipH="1">
                <a:off x="2709716" y="1906650"/>
                <a:ext cx="1237200" cy="665100"/>
              </a:xfrm>
              <a:prstGeom prst="straightConnector1">
                <a:avLst/>
              </a:prstGeom>
              <a:noFill/>
              <a:ln w="19050" cap="flat" cmpd="sng">
                <a:solidFill>
                  <a:schemeClr val="dk2"/>
                </a:solidFill>
                <a:prstDash val="solid"/>
                <a:round/>
                <a:headEnd type="none" w="med" len="med"/>
                <a:tailEnd type="triangle" w="med" len="med"/>
              </a:ln>
            </p:spPr>
          </p:cxnSp>
        </p:grpSp>
        <p:grpSp>
          <p:nvGrpSpPr>
            <p:cNvPr id="927" name="Google Shape;927;p63"/>
            <p:cNvGrpSpPr/>
            <p:nvPr/>
          </p:nvGrpSpPr>
          <p:grpSpPr>
            <a:xfrm>
              <a:off x="2722241" y="2436417"/>
              <a:ext cx="2671509" cy="1213200"/>
              <a:chOff x="2709716" y="1646850"/>
              <a:chExt cx="2671509" cy="1213200"/>
            </a:xfrm>
          </p:grpSpPr>
          <p:grpSp>
            <p:nvGrpSpPr>
              <p:cNvPr id="928" name="Google Shape;928;p63"/>
              <p:cNvGrpSpPr/>
              <p:nvPr/>
            </p:nvGrpSpPr>
            <p:grpSpPr>
              <a:xfrm>
                <a:off x="2709716" y="2283450"/>
                <a:ext cx="2671509" cy="576600"/>
                <a:chOff x="2709716" y="1358550"/>
                <a:chExt cx="2671509" cy="576600"/>
              </a:xfrm>
            </p:grpSpPr>
            <p:sp>
              <p:nvSpPr>
                <p:cNvPr id="929" name="Google Shape;929;p63"/>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930" name="Google Shape;930;p63"/>
                <p:cNvCxnSpPr>
                  <a:stCxn id="925" idx="3"/>
                  <a:endCxn id="929" idx="1"/>
                </p:cNvCxnSpPr>
                <p:nvPr/>
              </p:nvCxnSpPr>
              <p:spPr>
                <a:xfrm>
                  <a:off x="2709716" y="1646850"/>
                  <a:ext cx="1192500" cy="0"/>
                </a:xfrm>
                <a:prstGeom prst="straightConnector1">
                  <a:avLst/>
                </a:prstGeom>
                <a:noFill/>
                <a:ln w="19050" cap="flat" cmpd="sng">
                  <a:solidFill>
                    <a:schemeClr val="dk2"/>
                  </a:solidFill>
                  <a:prstDash val="solid"/>
                  <a:round/>
                  <a:headEnd type="none" w="med" len="med"/>
                  <a:tailEnd type="triangle" w="med" len="med"/>
                </a:ln>
              </p:spPr>
            </p:cxnSp>
          </p:grpSp>
          <p:cxnSp>
            <p:nvCxnSpPr>
              <p:cNvPr id="931" name="Google Shape;931;p63"/>
              <p:cNvCxnSpPr>
                <a:stCxn id="920" idx="3"/>
              </p:cNvCxnSpPr>
              <p:nvPr/>
            </p:nvCxnSpPr>
            <p:spPr>
              <a:xfrm>
                <a:off x="2709716" y="1646850"/>
                <a:ext cx="1224600" cy="660600"/>
              </a:xfrm>
              <a:prstGeom prst="straightConnector1">
                <a:avLst/>
              </a:prstGeom>
              <a:noFill/>
              <a:ln w="19050" cap="flat" cmpd="sng">
                <a:solidFill>
                  <a:schemeClr val="dk2"/>
                </a:solidFill>
                <a:prstDash val="solid"/>
                <a:round/>
                <a:headEnd type="none" w="med" len="med"/>
                <a:tailEnd type="triangle" w="med" len="med"/>
              </a:ln>
            </p:spPr>
          </p:cxnSp>
        </p:grpSp>
        <p:grpSp>
          <p:nvGrpSpPr>
            <p:cNvPr id="932" name="Google Shape;932;p63"/>
            <p:cNvGrpSpPr/>
            <p:nvPr/>
          </p:nvGrpSpPr>
          <p:grpSpPr>
            <a:xfrm>
              <a:off x="2722241" y="3361317"/>
              <a:ext cx="2671509" cy="1183126"/>
              <a:chOff x="2709716" y="1639325"/>
              <a:chExt cx="2671509" cy="1183126"/>
            </a:xfrm>
          </p:grpSpPr>
          <p:sp>
            <p:nvSpPr>
              <p:cNvPr id="933" name="Google Shape;933;p63"/>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934" name="Google Shape;934;p63"/>
              <p:cNvCxnSpPr>
                <a:stCxn id="925" idx="3"/>
                <a:endCxn id="933" idx="1"/>
              </p:cNvCxnSpPr>
              <p:nvPr/>
            </p:nvCxnSpPr>
            <p:spPr>
              <a:xfrm>
                <a:off x="2709716" y="1639325"/>
                <a:ext cx="11925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935" name="Google Shape;935;p63"/>
            <p:cNvGrpSpPr/>
            <p:nvPr/>
          </p:nvGrpSpPr>
          <p:grpSpPr>
            <a:xfrm>
              <a:off x="2722241" y="1255767"/>
              <a:ext cx="2671709" cy="1180650"/>
              <a:chOff x="2709666" y="2486100"/>
              <a:chExt cx="2671709" cy="1180650"/>
            </a:xfrm>
          </p:grpSpPr>
          <p:sp>
            <p:nvSpPr>
              <p:cNvPr id="936" name="Google Shape;936;p63"/>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937" name="Google Shape;937;p63"/>
              <p:cNvCxnSpPr>
                <a:stCxn id="920" idx="3"/>
                <a:endCxn id="936" idx="1"/>
              </p:cNvCxnSpPr>
              <p:nvPr/>
            </p:nvCxnSpPr>
            <p:spPr>
              <a:xfrm rot="10800000" flipH="1">
                <a:off x="2709666" y="2774550"/>
                <a:ext cx="1192800" cy="892200"/>
              </a:xfrm>
              <a:prstGeom prst="straightConnector1">
                <a:avLst/>
              </a:prstGeom>
              <a:noFill/>
              <a:ln w="19050" cap="flat" cmpd="sng">
                <a:solidFill>
                  <a:schemeClr val="dk2"/>
                </a:solidFill>
                <a:prstDash val="solid"/>
                <a:round/>
                <a:headEnd type="none" w="med" len="med"/>
                <a:tailEnd type="triangle" w="med" len="med"/>
              </a:ln>
            </p:spPr>
          </p:cxnSp>
        </p:grpSp>
      </p:grpSp>
      <p:grpSp>
        <p:nvGrpSpPr>
          <p:cNvPr id="938" name="Google Shape;938;p63"/>
          <p:cNvGrpSpPr/>
          <p:nvPr/>
        </p:nvGrpSpPr>
        <p:grpSpPr>
          <a:xfrm>
            <a:off x="995576" y="256048"/>
            <a:ext cx="2235995" cy="1899830"/>
            <a:chOff x="995576" y="152883"/>
            <a:chExt cx="2235995" cy="1899830"/>
          </a:xfrm>
        </p:grpSpPr>
        <p:grpSp>
          <p:nvGrpSpPr>
            <p:cNvPr id="939" name="Google Shape;939;p63"/>
            <p:cNvGrpSpPr/>
            <p:nvPr/>
          </p:nvGrpSpPr>
          <p:grpSpPr>
            <a:xfrm>
              <a:off x="995576" y="152883"/>
              <a:ext cx="2235995" cy="1899830"/>
              <a:chOff x="573725" y="2422700"/>
              <a:chExt cx="2420432" cy="2490600"/>
            </a:xfrm>
          </p:grpSpPr>
          <p:sp>
            <p:nvSpPr>
              <p:cNvPr id="940" name="Google Shape;940;p63"/>
              <p:cNvSpPr/>
              <p:nvPr/>
            </p:nvSpPr>
            <p:spPr>
              <a:xfrm>
                <a:off x="573757" y="2422700"/>
                <a:ext cx="2420400" cy="2490600"/>
              </a:xfrm>
              <a:prstGeom prst="roundRect">
                <a:avLst>
                  <a:gd name="adj" fmla="val 16667"/>
                </a:avLst>
              </a:prstGeom>
              <a:solidFill>
                <a:srgbClr val="FFFFFF"/>
              </a:solidFill>
              <a:ln w="14525" cap="flat" cmpd="sng">
                <a:solidFill>
                  <a:srgbClr val="6FA8DC"/>
                </a:solidFill>
                <a:prstDash val="solid"/>
                <a:round/>
                <a:headEnd type="none" w="sm" len="sm"/>
                <a:tailEnd type="none" w="sm" len="sm"/>
              </a:ln>
            </p:spPr>
            <p:txBody>
              <a:bodyPr spcFirstLastPara="1" wrap="square" lIns="69750" tIns="69750" rIns="69750" bIns="69750" anchor="ctr" anchorCtr="0">
                <a:noAutofit/>
              </a:bodyPr>
              <a:lstStyle/>
              <a:p>
                <a:pPr marL="0" lvl="0" indent="0" algn="ctr" rtl="0">
                  <a:spcBef>
                    <a:spcPts val="0"/>
                  </a:spcBef>
                  <a:spcAft>
                    <a:spcPts val="0"/>
                  </a:spcAft>
                  <a:buNone/>
                </a:pPr>
                <a:endParaRPr sz="1067">
                  <a:latin typeface="Roboto"/>
                  <a:ea typeface="Roboto"/>
                  <a:cs typeface="Roboto"/>
                  <a:sym typeface="Roboto"/>
                </a:endParaRPr>
              </a:p>
            </p:txBody>
          </p:sp>
          <p:sp>
            <p:nvSpPr>
              <p:cNvPr id="941" name="Google Shape;941;p63"/>
              <p:cNvSpPr/>
              <p:nvPr/>
            </p:nvSpPr>
            <p:spPr>
              <a:xfrm>
                <a:off x="573725" y="2422700"/>
                <a:ext cx="2420400" cy="967200"/>
              </a:xfrm>
              <a:prstGeom prst="round2SameRect">
                <a:avLst>
                  <a:gd name="adj1" fmla="val 31506"/>
                  <a:gd name="adj2" fmla="val 0"/>
                </a:avLst>
              </a:prstGeom>
              <a:solidFill>
                <a:srgbClr val="9FC5E8"/>
              </a:solidFill>
              <a:ln w="14525" cap="flat" cmpd="sng">
                <a:solidFill>
                  <a:srgbClr val="6FA8DC"/>
                </a:solidFill>
                <a:prstDash val="solid"/>
                <a:round/>
                <a:headEnd type="none" w="sm" len="sm"/>
                <a:tailEnd type="none" w="sm" len="sm"/>
              </a:ln>
            </p:spPr>
            <p:txBody>
              <a:bodyPr spcFirstLastPara="1" wrap="square" lIns="69750" tIns="69750" rIns="69750" bIns="69750" anchor="ctr" anchorCtr="0">
                <a:noAutofit/>
              </a:bodyPr>
              <a:lstStyle/>
              <a:p>
                <a:pPr marL="0" lvl="0" indent="0" algn="ctr" rtl="0">
                  <a:spcBef>
                    <a:spcPts val="0"/>
                  </a:spcBef>
                  <a:spcAft>
                    <a:spcPts val="0"/>
                  </a:spcAft>
                  <a:buNone/>
                </a:pPr>
                <a:r>
                  <a:rPr lang="en-GB" sz="1600" b="1">
                    <a:latin typeface="Roboto"/>
                    <a:ea typeface="Roboto"/>
                    <a:cs typeface="Roboto"/>
                    <a:sym typeface="Roboto"/>
                  </a:rPr>
                  <a:t>Doctor and patient </a:t>
                </a:r>
                <a:endParaRPr sz="1600" b="1">
                  <a:latin typeface="Roboto"/>
                  <a:ea typeface="Roboto"/>
                  <a:cs typeface="Roboto"/>
                  <a:sym typeface="Roboto"/>
                </a:endParaRPr>
              </a:p>
              <a:p>
                <a:pPr marL="0" lvl="0" indent="0" algn="ctr" rtl="0">
                  <a:spcBef>
                    <a:spcPts val="0"/>
                  </a:spcBef>
                  <a:spcAft>
                    <a:spcPts val="0"/>
                  </a:spcAft>
                  <a:buNone/>
                </a:pPr>
                <a:r>
                  <a:rPr lang="en-GB" sz="1600" b="1">
                    <a:latin typeface="Roboto"/>
                    <a:ea typeface="Roboto"/>
                    <a:cs typeface="Roboto"/>
                    <a:sym typeface="Roboto"/>
                  </a:rPr>
                  <a:t>trust the system</a:t>
                </a:r>
                <a:endParaRPr sz="1600" b="1">
                  <a:latin typeface="Roboto"/>
                  <a:ea typeface="Roboto"/>
                  <a:cs typeface="Roboto"/>
                  <a:sym typeface="Roboto"/>
                </a:endParaRPr>
              </a:p>
            </p:txBody>
          </p:sp>
        </p:grpSp>
        <p:pic>
          <p:nvPicPr>
            <p:cNvPr id="942" name="Google Shape;942;p63" title="medical-assistance (2).png"/>
            <p:cNvPicPr preferRelativeResize="0"/>
            <p:nvPr/>
          </p:nvPicPr>
          <p:blipFill>
            <a:blip r:embed="rId3">
              <a:alphaModFix/>
            </a:blip>
            <a:stretch>
              <a:fillRect/>
            </a:stretch>
          </p:blipFill>
          <p:spPr>
            <a:xfrm>
              <a:off x="2124321" y="1136489"/>
              <a:ext cx="737708" cy="737725"/>
            </a:xfrm>
            <a:prstGeom prst="rect">
              <a:avLst/>
            </a:prstGeom>
            <a:noFill/>
            <a:ln>
              <a:noFill/>
            </a:ln>
          </p:spPr>
        </p:pic>
        <p:pic>
          <p:nvPicPr>
            <p:cNvPr id="943" name="Google Shape;943;p63" title="robot (6).png"/>
            <p:cNvPicPr preferRelativeResize="0"/>
            <p:nvPr/>
          </p:nvPicPr>
          <p:blipFill>
            <a:blip r:embed="rId4">
              <a:alphaModFix/>
            </a:blip>
            <a:stretch>
              <a:fillRect/>
            </a:stretch>
          </p:blipFill>
          <p:spPr>
            <a:xfrm>
              <a:off x="1385799" y="1233428"/>
              <a:ext cx="630947" cy="630939"/>
            </a:xfrm>
            <a:prstGeom prst="rect">
              <a:avLst/>
            </a:prstGeom>
            <a:noFill/>
            <a:ln>
              <a:noFill/>
            </a:ln>
          </p:spPr>
        </p:pic>
        <p:pic>
          <p:nvPicPr>
            <p:cNvPr id="944" name="Google Shape;944;p63" title="shield.png"/>
            <p:cNvPicPr preferRelativeResize="0"/>
            <p:nvPr/>
          </p:nvPicPr>
          <p:blipFill>
            <a:blip r:embed="rId5">
              <a:alphaModFix/>
            </a:blip>
            <a:stretch>
              <a:fillRect/>
            </a:stretch>
          </p:blipFill>
          <p:spPr>
            <a:xfrm>
              <a:off x="1859954" y="987174"/>
              <a:ext cx="477425" cy="4774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grpSp>
        <p:nvGrpSpPr>
          <p:cNvPr id="949" name="Google Shape;949;p64"/>
          <p:cNvGrpSpPr/>
          <p:nvPr/>
        </p:nvGrpSpPr>
        <p:grpSpPr>
          <a:xfrm>
            <a:off x="4267189" y="816009"/>
            <a:ext cx="4150709" cy="3288676"/>
            <a:chOff x="1243241" y="1255767"/>
            <a:chExt cx="4150709" cy="3288676"/>
          </a:xfrm>
        </p:grpSpPr>
        <p:sp>
          <p:nvSpPr>
            <p:cNvPr id="950" name="Google Shape;950;p64"/>
            <p:cNvSpPr/>
            <p:nvPr/>
          </p:nvSpPr>
          <p:spPr>
            <a:xfrm>
              <a:off x="1243241" y="21481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grpSp>
          <p:nvGrpSpPr>
            <p:cNvPr id="951" name="Google Shape;951;p64"/>
            <p:cNvGrpSpPr/>
            <p:nvPr/>
          </p:nvGrpSpPr>
          <p:grpSpPr>
            <a:xfrm>
              <a:off x="2722241" y="2148117"/>
              <a:ext cx="2671509" cy="576600"/>
              <a:chOff x="2709716" y="1358550"/>
              <a:chExt cx="2671509" cy="576600"/>
            </a:xfrm>
          </p:grpSpPr>
          <p:sp>
            <p:nvSpPr>
              <p:cNvPr id="952" name="Google Shape;952;p64"/>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953" name="Google Shape;953;p64"/>
              <p:cNvCxnSpPr>
                <a:stCxn id="950" idx="3"/>
                <a:endCxn id="952" idx="1"/>
              </p:cNvCxnSpPr>
              <p:nvPr/>
            </p:nvCxnSpPr>
            <p:spPr>
              <a:xfrm>
                <a:off x="2709716" y="1646850"/>
                <a:ext cx="1192500" cy="0"/>
              </a:xfrm>
              <a:prstGeom prst="straightConnector1">
                <a:avLst/>
              </a:prstGeom>
              <a:noFill/>
              <a:ln w="19050" cap="flat" cmpd="sng">
                <a:solidFill>
                  <a:schemeClr val="dk2"/>
                </a:solidFill>
                <a:prstDash val="solid"/>
                <a:round/>
                <a:headEnd type="none" w="med" len="med"/>
                <a:tailEnd type="triangle" w="med" len="med"/>
              </a:ln>
            </p:spPr>
          </p:cxnSp>
        </p:grpSp>
        <p:grpSp>
          <p:nvGrpSpPr>
            <p:cNvPr id="954" name="Google Shape;954;p64"/>
            <p:cNvGrpSpPr/>
            <p:nvPr/>
          </p:nvGrpSpPr>
          <p:grpSpPr>
            <a:xfrm>
              <a:off x="1243241" y="2696217"/>
              <a:ext cx="2716200" cy="953400"/>
              <a:chOff x="1230716" y="1906650"/>
              <a:chExt cx="2716200" cy="953400"/>
            </a:xfrm>
          </p:grpSpPr>
          <p:sp>
            <p:nvSpPr>
              <p:cNvPr id="955" name="Google Shape;955;p64"/>
              <p:cNvSpPr/>
              <p:nvPr/>
            </p:nvSpPr>
            <p:spPr>
              <a:xfrm>
                <a:off x="1230716" y="22834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956" name="Google Shape;956;p64"/>
              <p:cNvCxnSpPr>
                <a:stCxn id="955" idx="3"/>
              </p:cNvCxnSpPr>
              <p:nvPr/>
            </p:nvCxnSpPr>
            <p:spPr>
              <a:xfrm rot="10800000" flipH="1">
                <a:off x="2709716" y="1906650"/>
                <a:ext cx="1237200" cy="665100"/>
              </a:xfrm>
              <a:prstGeom prst="straightConnector1">
                <a:avLst/>
              </a:prstGeom>
              <a:noFill/>
              <a:ln w="19050" cap="flat" cmpd="sng">
                <a:solidFill>
                  <a:schemeClr val="dk2"/>
                </a:solidFill>
                <a:prstDash val="solid"/>
                <a:round/>
                <a:headEnd type="none" w="med" len="med"/>
                <a:tailEnd type="triangle" w="med" len="med"/>
              </a:ln>
            </p:spPr>
          </p:cxnSp>
        </p:grpSp>
        <p:grpSp>
          <p:nvGrpSpPr>
            <p:cNvPr id="957" name="Google Shape;957;p64"/>
            <p:cNvGrpSpPr/>
            <p:nvPr/>
          </p:nvGrpSpPr>
          <p:grpSpPr>
            <a:xfrm>
              <a:off x="2722241" y="2436417"/>
              <a:ext cx="2671509" cy="1213200"/>
              <a:chOff x="2709716" y="1646850"/>
              <a:chExt cx="2671509" cy="1213200"/>
            </a:xfrm>
          </p:grpSpPr>
          <p:grpSp>
            <p:nvGrpSpPr>
              <p:cNvPr id="958" name="Google Shape;958;p64"/>
              <p:cNvGrpSpPr/>
              <p:nvPr/>
            </p:nvGrpSpPr>
            <p:grpSpPr>
              <a:xfrm>
                <a:off x="2709716" y="2283450"/>
                <a:ext cx="2671509" cy="576600"/>
                <a:chOff x="2709716" y="1358550"/>
                <a:chExt cx="2671509" cy="576600"/>
              </a:xfrm>
            </p:grpSpPr>
            <p:sp>
              <p:nvSpPr>
                <p:cNvPr id="959" name="Google Shape;959;p64"/>
                <p:cNvSpPr/>
                <p:nvPr/>
              </p:nvSpPr>
              <p:spPr>
                <a:xfrm>
                  <a:off x="3902225" y="135855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960" name="Google Shape;960;p64"/>
                <p:cNvCxnSpPr>
                  <a:stCxn id="955" idx="3"/>
                  <a:endCxn id="959" idx="1"/>
                </p:cNvCxnSpPr>
                <p:nvPr/>
              </p:nvCxnSpPr>
              <p:spPr>
                <a:xfrm>
                  <a:off x="2709716" y="1646850"/>
                  <a:ext cx="1192500" cy="0"/>
                </a:xfrm>
                <a:prstGeom prst="straightConnector1">
                  <a:avLst/>
                </a:prstGeom>
                <a:noFill/>
                <a:ln w="19050" cap="flat" cmpd="sng">
                  <a:solidFill>
                    <a:schemeClr val="dk2"/>
                  </a:solidFill>
                  <a:prstDash val="solid"/>
                  <a:round/>
                  <a:headEnd type="none" w="med" len="med"/>
                  <a:tailEnd type="triangle" w="med" len="med"/>
                </a:ln>
              </p:spPr>
            </p:cxnSp>
          </p:grpSp>
          <p:cxnSp>
            <p:nvCxnSpPr>
              <p:cNvPr id="961" name="Google Shape;961;p64"/>
              <p:cNvCxnSpPr>
                <a:stCxn id="950" idx="3"/>
              </p:cNvCxnSpPr>
              <p:nvPr/>
            </p:nvCxnSpPr>
            <p:spPr>
              <a:xfrm>
                <a:off x="2709716" y="1646850"/>
                <a:ext cx="1224600" cy="660600"/>
              </a:xfrm>
              <a:prstGeom prst="straightConnector1">
                <a:avLst/>
              </a:prstGeom>
              <a:noFill/>
              <a:ln w="19050" cap="flat" cmpd="sng">
                <a:solidFill>
                  <a:schemeClr val="dk2"/>
                </a:solidFill>
                <a:prstDash val="solid"/>
                <a:round/>
                <a:headEnd type="none" w="med" len="med"/>
                <a:tailEnd type="triangle" w="med" len="med"/>
              </a:ln>
            </p:spPr>
          </p:cxnSp>
        </p:grpSp>
        <p:grpSp>
          <p:nvGrpSpPr>
            <p:cNvPr id="962" name="Google Shape;962;p64"/>
            <p:cNvGrpSpPr/>
            <p:nvPr/>
          </p:nvGrpSpPr>
          <p:grpSpPr>
            <a:xfrm>
              <a:off x="2722241" y="3361317"/>
              <a:ext cx="2671509" cy="1183126"/>
              <a:chOff x="2709716" y="1639325"/>
              <a:chExt cx="2671509" cy="1183126"/>
            </a:xfrm>
          </p:grpSpPr>
          <p:sp>
            <p:nvSpPr>
              <p:cNvPr id="963" name="Google Shape;963;p64"/>
              <p:cNvSpPr/>
              <p:nvPr/>
            </p:nvSpPr>
            <p:spPr>
              <a:xfrm>
                <a:off x="3902225" y="2245851"/>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964" name="Google Shape;964;p64"/>
              <p:cNvCxnSpPr>
                <a:stCxn id="955" idx="3"/>
                <a:endCxn id="963" idx="1"/>
              </p:cNvCxnSpPr>
              <p:nvPr/>
            </p:nvCxnSpPr>
            <p:spPr>
              <a:xfrm>
                <a:off x="2709716" y="1639325"/>
                <a:ext cx="1192500" cy="894900"/>
              </a:xfrm>
              <a:prstGeom prst="straightConnector1">
                <a:avLst/>
              </a:prstGeom>
              <a:noFill/>
              <a:ln w="19050" cap="flat" cmpd="sng">
                <a:solidFill>
                  <a:schemeClr val="dk2"/>
                </a:solidFill>
                <a:prstDash val="solid"/>
                <a:round/>
                <a:headEnd type="none" w="med" len="med"/>
                <a:tailEnd type="triangle" w="med" len="med"/>
              </a:ln>
            </p:spPr>
          </p:cxnSp>
        </p:grpSp>
        <p:grpSp>
          <p:nvGrpSpPr>
            <p:cNvPr id="965" name="Google Shape;965;p64"/>
            <p:cNvGrpSpPr/>
            <p:nvPr/>
          </p:nvGrpSpPr>
          <p:grpSpPr>
            <a:xfrm>
              <a:off x="2722241" y="1255767"/>
              <a:ext cx="2671709" cy="1180650"/>
              <a:chOff x="2709666" y="2486100"/>
              <a:chExt cx="2671709" cy="1180650"/>
            </a:xfrm>
          </p:grpSpPr>
          <p:sp>
            <p:nvSpPr>
              <p:cNvPr id="966" name="Google Shape;966;p64"/>
              <p:cNvSpPr/>
              <p:nvPr/>
            </p:nvSpPr>
            <p:spPr>
              <a:xfrm>
                <a:off x="3902375" y="2486100"/>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967" name="Google Shape;967;p64"/>
              <p:cNvCxnSpPr>
                <a:stCxn id="950" idx="3"/>
                <a:endCxn id="966" idx="1"/>
              </p:cNvCxnSpPr>
              <p:nvPr/>
            </p:nvCxnSpPr>
            <p:spPr>
              <a:xfrm rot="10800000" flipH="1">
                <a:off x="2709666" y="2774550"/>
                <a:ext cx="1192800" cy="892200"/>
              </a:xfrm>
              <a:prstGeom prst="straightConnector1">
                <a:avLst/>
              </a:prstGeom>
              <a:noFill/>
              <a:ln w="19050" cap="flat" cmpd="sng">
                <a:solidFill>
                  <a:schemeClr val="dk2"/>
                </a:solidFill>
                <a:prstDash val="solid"/>
                <a:round/>
                <a:headEnd type="none" w="med" len="med"/>
                <a:tailEnd type="triangle" w="med" len="med"/>
              </a:ln>
            </p:spPr>
          </p:cxnSp>
        </p:grpSp>
      </p:grpSp>
      <p:sp>
        <p:nvSpPr>
          <p:cNvPr id="968" name="Google Shape;968;p64"/>
          <p:cNvSpPr txBox="1"/>
          <p:nvPr/>
        </p:nvSpPr>
        <p:spPr>
          <a:xfrm>
            <a:off x="355025" y="2521600"/>
            <a:ext cx="3319500" cy="23664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Conditional probabilities are at the center of the Bayesian network</a:t>
            </a:r>
            <a:endParaRPr sz="2200">
              <a:latin typeface="Roboto"/>
              <a:ea typeface="Roboto"/>
              <a:cs typeface="Roboto"/>
              <a:sym typeface="Roboto"/>
            </a:endParaRPr>
          </a:p>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Probabilistic output of Bayesian inference</a:t>
            </a:r>
            <a:endParaRPr sz="2200">
              <a:latin typeface="Roboto"/>
              <a:ea typeface="Roboto"/>
              <a:cs typeface="Roboto"/>
              <a:sym typeface="Roboto"/>
            </a:endParaRPr>
          </a:p>
        </p:txBody>
      </p:sp>
      <p:sp>
        <p:nvSpPr>
          <p:cNvPr id="969" name="Google Shape;969;p64"/>
          <p:cNvSpPr txBox="1"/>
          <p:nvPr/>
        </p:nvSpPr>
        <p:spPr>
          <a:xfrm>
            <a:off x="209830" y="172451"/>
            <a:ext cx="827100" cy="100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latin typeface="Roboto"/>
                <a:ea typeface="Roboto"/>
                <a:cs typeface="Roboto"/>
                <a:sym typeface="Roboto"/>
              </a:rPr>
              <a:t>2.</a:t>
            </a:r>
            <a:endParaRPr sz="4000" b="1">
              <a:latin typeface="Roboto"/>
              <a:ea typeface="Roboto"/>
              <a:cs typeface="Roboto"/>
              <a:sym typeface="Roboto"/>
            </a:endParaRPr>
          </a:p>
        </p:txBody>
      </p:sp>
      <p:grpSp>
        <p:nvGrpSpPr>
          <p:cNvPr id="970" name="Google Shape;970;p64"/>
          <p:cNvGrpSpPr/>
          <p:nvPr/>
        </p:nvGrpSpPr>
        <p:grpSpPr>
          <a:xfrm>
            <a:off x="3754691" y="845319"/>
            <a:ext cx="5203789" cy="3215691"/>
            <a:chOff x="3754691" y="1328677"/>
            <a:chExt cx="5203789" cy="3215691"/>
          </a:xfrm>
        </p:grpSpPr>
        <p:pic>
          <p:nvPicPr>
            <p:cNvPr id="971" name="Google Shape;971;p64" title="table (1).png"/>
            <p:cNvPicPr preferRelativeResize="0"/>
            <p:nvPr/>
          </p:nvPicPr>
          <p:blipFill>
            <a:blip r:embed="rId3">
              <a:alphaModFix/>
            </a:blip>
            <a:stretch>
              <a:fillRect/>
            </a:stretch>
          </p:blipFill>
          <p:spPr>
            <a:xfrm>
              <a:off x="8493679" y="1328677"/>
              <a:ext cx="464801" cy="464801"/>
            </a:xfrm>
            <a:prstGeom prst="rect">
              <a:avLst/>
            </a:prstGeom>
            <a:noFill/>
            <a:ln>
              <a:noFill/>
            </a:ln>
          </p:spPr>
        </p:pic>
        <p:pic>
          <p:nvPicPr>
            <p:cNvPr id="972" name="Google Shape;972;p64" title="table (1).png"/>
            <p:cNvPicPr preferRelativeResize="0"/>
            <p:nvPr/>
          </p:nvPicPr>
          <p:blipFill>
            <a:blip r:embed="rId3">
              <a:alphaModFix/>
            </a:blip>
            <a:stretch>
              <a:fillRect/>
            </a:stretch>
          </p:blipFill>
          <p:spPr>
            <a:xfrm>
              <a:off x="8493667" y="2255820"/>
              <a:ext cx="464801" cy="464801"/>
            </a:xfrm>
            <a:prstGeom prst="rect">
              <a:avLst/>
            </a:prstGeom>
            <a:noFill/>
            <a:ln>
              <a:noFill/>
            </a:ln>
          </p:spPr>
        </p:pic>
        <p:pic>
          <p:nvPicPr>
            <p:cNvPr id="973" name="Google Shape;973;p64" title="table (1).png"/>
            <p:cNvPicPr preferRelativeResize="0"/>
            <p:nvPr/>
          </p:nvPicPr>
          <p:blipFill rotWithShape="1">
            <a:blip r:embed="rId3">
              <a:alphaModFix/>
            </a:blip>
            <a:srcRect t="4240" b="-4240"/>
            <a:stretch/>
          </p:blipFill>
          <p:spPr>
            <a:xfrm>
              <a:off x="8493667" y="3177229"/>
              <a:ext cx="464801" cy="464801"/>
            </a:xfrm>
            <a:prstGeom prst="rect">
              <a:avLst/>
            </a:prstGeom>
            <a:noFill/>
            <a:ln>
              <a:noFill/>
            </a:ln>
          </p:spPr>
        </p:pic>
        <p:pic>
          <p:nvPicPr>
            <p:cNvPr id="974" name="Google Shape;974;p64" title="table (1).png"/>
            <p:cNvPicPr preferRelativeResize="0"/>
            <p:nvPr/>
          </p:nvPicPr>
          <p:blipFill>
            <a:blip r:embed="rId3">
              <a:alphaModFix/>
            </a:blip>
            <a:stretch>
              <a:fillRect/>
            </a:stretch>
          </p:blipFill>
          <p:spPr>
            <a:xfrm>
              <a:off x="8493679" y="4079567"/>
              <a:ext cx="464801" cy="464801"/>
            </a:xfrm>
            <a:prstGeom prst="rect">
              <a:avLst/>
            </a:prstGeom>
            <a:noFill/>
            <a:ln>
              <a:noFill/>
            </a:ln>
          </p:spPr>
        </p:pic>
        <p:pic>
          <p:nvPicPr>
            <p:cNvPr id="975" name="Google Shape;975;p64" title="table (1).png"/>
            <p:cNvPicPr preferRelativeResize="0"/>
            <p:nvPr/>
          </p:nvPicPr>
          <p:blipFill>
            <a:blip r:embed="rId3">
              <a:alphaModFix/>
            </a:blip>
            <a:stretch>
              <a:fillRect/>
            </a:stretch>
          </p:blipFill>
          <p:spPr>
            <a:xfrm>
              <a:off x="3754691" y="3177224"/>
              <a:ext cx="464801" cy="464801"/>
            </a:xfrm>
            <a:prstGeom prst="rect">
              <a:avLst/>
            </a:prstGeom>
            <a:noFill/>
            <a:ln>
              <a:noFill/>
            </a:ln>
          </p:spPr>
        </p:pic>
        <p:pic>
          <p:nvPicPr>
            <p:cNvPr id="976" name="Google Shape;976;p64" title="table (1).png"/>
            <p:cNvPicPr preferRelativeResize="0"/>
            <p:nvPr/>
          </p:nvPicPr>
          <p:blipFill>
            <a:blip r:embed="rId3">
              <a:alphaModFix/>
            </a:blip>
            <a:stretch>
              <a:fillRect/>
            </a:stretch>
          </p:blipFill>
          <p:spPr>
            <a:xfrm>
              <a:off x="3755269" y="2243293"/>
              <a:ext cx="464801" cy="464801"/>
            </a:xfrm>
            <a:prstGeom prst="rect">
              <a:avLst/>
            </a:prstGeom>
            <a:noFill/>
            <a:ln>
              <a:noFill/>
            </a:ln>
          </p:spPr>
        </p:pic>
      </p:grpSp>
      <p:grpSp>
        <p:nvGrpSpPr>
          <p:cNvPr id="977" name="Google Shape;977;p64"/>
          <p:cNvGrpSpPr/>
          <p:nvPr/>
        </p:nvGrpSpPr>
        <p:grpSpPr>
          <a:xfrm>
            <a:off x="970950" y="290432"/>
            <a:ext cx="2215415" cy="1882550"/>
            <a:chOff x="3440225" y="2422699"/>
            <a:chExt cx="2420425" cy="2185201"/>
          </a:xfrm>
        </p:grpSpPr>
        <p:grpSp>
          <p:nvGrpSpPr>
            <p:cNvPr id="978" name="Google Shape;978;p64"/>
            <p:cNvGrpSpPr/>
            <p:nvPr/>
          </p:nvGrpSpPr>
          <p:grpSpPr>
            <a:xfrm>
              <a:off x="3440225" y="2422699"/>
              <a:ext cx="2420425" cy="2185201"/>
              <a:chOff x="573725" y="2422699"/>
              <a:chExt cx="2420425" cy="2185201"/>
            </a:xfrm>
          </p:grpSpPr>
          <p:sp>
            <p:nvSpPr>
              <p:cNvPr id="979" name="Google Shape;979;p64"/>
              <p:cNvSpPr/>
              <p:nvPr/>
            </p:nvSpPr>
            <p:spPr>
              <a:xfrm>
                <a:off x="573750" y="2422700"/>
                <a:ext cx="2420400" cy="2185200"/>
              </a:xfrm>
              <a:prstGeom prst="roundRect">
                <a:avLst>
                  <a:gd name="adj" fmla="val 16667"/>
                </a:avLst>
              </a:prstGeom>
              <a:solidFill>
                <a:srgbClr val="FFFFFF"/>
              </a:solidFill>
              <a:ln w="14400" cap="flat" cmpd="sng">
                <a:solidFill>
                  <a:srgbClr val="6FA8DC"/>
                </a:solidFill>
                <a:prstDash val="solid"/>
                <a:round/>
                <a:headEnd type="none" w="sm" len="sm"/>
                <a:tailEnd type="none" w="sm" len="sm"/>
              </a:ln>
            </p:spPr>
            <p:txBody>
              <a:bodyPr spcFirstLastPara="1" wrap="square" lIns="69100" tIns="69100" rIns="69100" bIns="69100" anchor="ctr" anchorCtr="0">
                <a:noAutofit/>
              </a:bodyPr>
              <a:lstStyle/>
              <a:p>
                <a:pPr marL="0" lvl="0" indent="0" algn="ctr" rtl="0">
                  <a:spcBef>
                    <a:spcPts val="0"/>
                  </a:spcBef>
                  <a:spcAft>
                    <a:spcPts val="0"/>
                  </a:spcAft>
                  <a:buNone/>
                </a:pPr>
                <a:endParaRPr sz="1058">
                  <a:latin typeface="Roboto"/>
                  <a:ea typeface="Roboto"/>
                  <a:cs typeface="Roboto"/>
                  <a:sym typeface="Roboto"/>
                </a:endParaRPr>
              </a:p>
            </p:txBody>
          </p:sp>
          <p:sp>
            <p:nvSpPr>
              <p:cNvPr id="980" name="Google Shape;980;p64"/>
              <p:cNvSpPr/>
              <p:nvPr/>
            </p:nvSpPr>
            <p:spPr>
              <a:xfrm>
                <a:off x="573725" y="2422699"/>
                <a:ext cx="2420400" cy="848400"/>
              </a:xfrm>
              <a:prstGeom prst="round2SameRect">
                <a:avLst>
                  <a:gd name="adj1" fmla="val 31506"/>
                  <a:gd name="adj2" fmla="val 0"/>
                </a:avLst>
              </a:prstGeom>
              <a:solidFill>
                <a:srgbClr val="9FC5E8"/>
              </a:solidFill>
              <a:ln w="14400" cap="flat" cmpd="sng">
                <a:solidFill>
                  <a:srgbClr val="6FA8DC"/>
                </a:solidFill>
                <a:prstDash val="solid"/>
                <a:round/>
                <a:headEnd type="none" w="sm" len="sm"/>
                <a:tailEnd type="none" w="sm" len="sm"/>
              </a:ln>
            </p:spPr>
            <p:txBody>
              <a:bodyPr spcFirstLastPara="1" wrap="square" lIns="69100" tIns="69100" rIns="69100" bIns="69100" anchor="ctr" anchorCtr="0">
                <a:noAutofit/>
              </a:bodyPr>
              <a:lstStyle/>
              <a:p>
                <a:pPr marL="0" lvl="0" indent="0" algn="ctr" rtl="0">
                  <a:spcBef>
                    <a:spcPts val="0"/>
                  </a:spcBef>
                  <a:spcAft>
                    <a:spcPts val="0"/>
                  </a:spcAft>
                  <a:buNone/>
                </a:pPr>
                <a:r>
                  <a:rPr lang="en-GB" sz="1600" b="1">
                    <a:latin typeface="Roboto"/>
                    <a:ea typeface="Roboto"/>
                    <a:cs typeface="Roboto"/>
                    <a:sym typeface="Roboto"/>
                  </a:rPr>
                  <a:t>The system is uncertainty-aware</a:t>
                </a:r>
                <a:endParaRPr sz="1600" b="1">
                  <a:latin typeface="Roboto"/>
                  <a:ea typeface="Roboto"/>
                  <a:cs typeface="Roboto"/>
                  <a:sym typeface="Roboto"/>
                </a:endParaRPr>
              </a:p>
            </p:txBody>
          </p:sp>
        </p:grpSp>
        <p:pic>
          <p:nvPicPr>
            <p:cNvPr id="981" name="Google Shape;981;p64" title="conversation (1).png"/>
            <p:cNvPicPr preferRelativeResize="0"/>
            <p:nvPr/>
          </p:nvPicPr>
          <p:blipFill>
            <a:blip r:embed="rId4">
              <a:alphaModFix/>
            </a:blip>
            <a:stretch>
              <a:fillRect/>
            </a:stretch>
          </p:blipFill>
          <p:spPr>
            <a:xfrm>
              <a:off x="3858377" y="3573567"/>
              <a:ext cx="756291" cy="804237"/>
            </a:xfrm>
            <a:prstGeom prst="rect">
              <a:avLst/>
            </a:prstGeom>
            <a:noFill/>
            <a:ln>
              <a:noFill/>
            </a:ln>
          </p:spPr>
        </p:pic>
        <p:pic>
          <p:nvPicPr>
            <p:cNvPr id="982" name="Google Shape;982;p64" title="decision-tree.png"/>
            <p:cNvPicPr preferRelativeResize="0"/>
            <p:nvPr/>
          </p:nvPicPr>
          <p:blipFill>
            <a:blip r:embed="rId5">
              <a:alphaModFix/>
            </a:blip>
            <a:stretch>
              <a:fillRect/>
            </a:stretch>
          </p:blipFill>
          <p:spPr>
            <a:xfrm>
              <a:off x="4697813" y="3573573"/>
              <a:ext cx="756291" cy="80423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65"/>
          <p:cNvSpPr/>
          <p:nvPr/>
        </p:nvSpPr>
        <p:spPr>
          <a:xfrm>
            <a:off x="0" y="0"/>
            <a:ext cx="9144000" cy="5143500"/>
          </a:xfrm>
          <a:prstGeom prst="rect">
            <a:avLst/>
          </a:prstGeom>
          <a:solidFill>
            <a:schemeClr val="accent3"/>
          </a:solidFill>
          <a:ln w="25400" cap="flat" cmpd="sng">
            <a:solidFill>
              <a:srgbClr val="517A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8" name="Google Shape;988;p65"/>
          <p:cNvSpPr txBox="1">
            <a:spLocks noGrp="1"/>
          </p:cNvSpPr>
          <p:nvPr>
            <p:ph type="ctrTitle"/>
          </p:nvPr>
        </p:nvSpPr>
        <p:spPr>
          <a:xfrm>
            <a:off x="546225" y="491001"/>
            <a:ext cx="7454400" cy="221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3100"/>
          </a:p>
          <a:p>
            <a:pPr marL="0" lvl="0" indent="0" algn="l" rtl="0">
              <a:lnSpc>
                <a:spcPct val="100000"/>
              </a:lnSpc>
              <a:spcBef>
                <a:spcPts val="0"/>
              </a:spcBef>
              <a:spcAft>
                <a:spcPts val="0"/>
              </a:spcAft>
              <a:buSzPts val="4800"/>
              <a:buNone/>
            </a:pPr>
            <a:r>
              <a:rPr lang="en-GB" sz="3100"/>
              <a:t>Augmenting Bayesian</a:t>
            </a:r>
            <a:endParaRPr sz="3100"/>
          </a:p>
          <a:p>
            <a:pPr marL="0" lvl="0" indent="0" algn="l" rtl="0">
              <a:lnSpc>
                <a:spcPct val="100000"/>
              </a:lnSpc>
              <a:spcBef>
                <a:spcPts val="0"/>
              </a:spcBef>
              <a:spcAft>
                <a:spcPts val="0"/>
              </a:spcAft>
              <a:buSzPts val="4800"/>
              <a:buNone/>
            </a:pPr>
            <a:r>
              <a:rPr lang="en-GB" sz="3100"/>
              <a:t>networks with medical </a:t>
            </a:r>
            <a:endParaRPr sz="3100"/>
          </a:p>
          <a:p>
            <a:pPr marL="0" lvl="0" indent="0" algn="l" rtl="0">
              <a:lnSpc>
                <a:spcPct val="100000"/>
              </a:lnSpc>
              <a:spcBef>
                <a:spcPts val="0"/>
              </a:spcBef>
              <a:spcAft>
                <a:spcPts val="0"/>
              </a:spcAft>
              <a:buSzPts val="4800"/>
              <a:buNone/>
            </a:pPr>
            <a:r>
              <a:rPr lang="en-GB" sz="3100"/>
              <a:t>text</a:t>
            </a:r>
            <a:endParaRPr sz="3100"/>
          </a:p>
        </p:txBody>
      </p:sp>
      <p:sp>
        <p:nvSpPr>
          <p:cNvPr id="989" name="Google Shape;989;p65"/>
          <p:cNvSpPr txBox="1">
            <a:spLocks noGrp="1"/>
          </p:cNvSpPr>
          <p:nvPr>
            <p:ph type="ctrTitle"/>
          </p:nvPr>
        </p:nvSpPr>
        <p:spPr>
          <a:xfrm>
            <a:off x="546225" y="427129"/>
            <a:ext cx="2269500" cy="6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400">
                <a:solidFill>
                  <a:schemeClr val="lt1"/>
                </a:solidFill>
              </a:rPr>
              <a:t>Part 4</a:t>
            </a:r>
            <a:endParaRPr sz="2000" b="0"/>
          </a:p>
        </p:txBody>
      </p:sp>
      <p:grpSp>
        <p:nvGrpSpPr>
          <p:cNvPr id="990" name="Google Shape;990;p65"/>
          <p:cNvGrpSpPr/>
          <p:nvPr/>
        </p:nvGrpSpPr>
        <p:grpSpPr>
          <a:xfrm>
            <a:off x="5357675" y="2106651"/>
            <a:ext cx="3344625" cy="2157220"/>
            <a:chOff x="5357675" y="2106651"/>
            <a:chExt cx="3344625" cy="2157220"/>
          </a:xfrm>
        </p:grpSpPr>
        <p:grpSp>
          <p:nvGrpSpPr>
            <p:cNvPr id="991" name="Google Shape;991;p65"/>
            <p:cNvGrpSpPr/>
            <p:nvPr/>
          </p:nvGrpSpPr>
          <p:grpSpPr>
            <a:xfrm>
              <a:off x="6655350" y="2106651"/>
              <a:ext cx="2046950" cy="2157220"/>
              <a:chOff x="6655350" y="2106651"/>
              <a:chExt cx="2046950" cy="2157220"/>
            </a:xfrm>
          </p:grpSpPr>
          <p:sp>
            <p:nvSpPr>
              <p:cNvPr id="992" name="Google Shape;992;p65"/>
              <p:cNvSpPr/>
              <p:nvPr/>
            </p:nvSpPr>
            <p:spPr>
              <a:xfrm>
                <a:off x="6655350" y="210665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93" name="Google Shape;993;p65"/>
              <p:cNvSpPr/>
              <p:nvPr/>
            </p:nvSpPr>
            <p:spPr>
              <a:xfrm>
                <a:off x="7935025" y="2933900"/>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94" name="Google Shape;994;p65"/>
              <p:cNvSpPr/>
              <p:nvPr/>
            </p:nvSpPr>
            <p:spPr>
              <a:xfrm>
                <a:off x="7082850" y="2907075"/>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95" name="Google Shape;995;p65"/>
              <p:cNvSpPr/>
              <p:nvPr/>
            </p:nvSpPr>
            <p:spPr>
              <a:xfrm>
                <a:off x="6793500" y="383637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96" name="Google Shape;996;p65"/>
              <p:cNvSpPr/>
              <p:nvPr/>
            </p:nvSpPr>
            <p:spPr>
              <a:xfrm>
                <a:off x="7573125" y="210665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97" name="Google Shape;997;p65"/>
              <p:cNvSpPr/>
              <p:nvPr/>
            </p:nvSpPr>
            <p:spPr>
              <a:xfrm>
                <a:off x="7508938" y="3836346"/>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998" name="Google Shape;998;p65"/>
              <p:cNvSpPr/>
              <p:nvPr/>
            </p:nvSpPr>
            <p:spPr>
              <a:xfrm>
                <a:off x="8274800" y="383637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999" name="Google Shape;999;p65"/>
              <p:cNvCxnSpPr>
                <a:stCxn id="992" idx="4"/>
                <a:endCxn id="994" idx="1"/>
              </p:cNvCxnSpPr>
              <p:nvPr/>
            </p:nvCxnSpPr>
            <p:spPr>
              <a:xfrm>
                <a:off x="6869100" y="2534151"/>
                <a:ext cx="276300" cy="435600"/>
              </a:xfrm>
              <a:prstGeom prst="straightConnector1">
                <a:avLst/>
              </a:prstGeom>
              <a:noFill/>
              <a:ln w="28575" cap="flat" cmpd="sng">
                <a:solidFill>
                  <a:srgbClr val="000000"/>
                </a:solidFill>
                <a:prstDash val="solid"/>
                <a:round/>
                <a:headEnd type="none" w="med" len="med"/>
                <a:tailEnd type="triangle" w="med" len="med"/>
              </a:ln>
            </p:spPr>
          </p:cxnSp>
          <p:cxnSp>
            <p:nvCxnSpPr>
              <p:cNvPr id="1000" name="Google Shape;1000;p65"/>
              <p:cNvCxnSpPr>
                <a:stCxn id="996" idx="3"/>
                <a:endCxn id="994" idx="7"/>
              </p:cNvCxnSpPr>
              <p:nvPr/>
            </p:nvCxnSpPr>
            <p:spPr>
              <a:xfrm flipH="1">
                <a:off x="7447631" y="2471545"/>
                <a:ext cx="188100" cy="498000"/>
              </a:xfrm>
              <a:prstGeom prst="straightConnector1">
                <a:avLst/>
              </a:prstGeom>
              <a:noFill/>
              <a:ln w="28575" cap="flat" cmpd="sng">
                <a:solidFill>
                  <a:srgbClr val="000000"/>
                </a:solidFill>
                <a:prstDash val="solid"/>
                <a:round/>
                <a:headEnd type="none" w="med" len="med"/>
                <a:tailEnd type="triangle" w="med" len="med"/>
              </a:ln>
            </p:spPr>
          </p:cxnSp>
          <p:cxnSp>
            <p:nvCxnSpPr>
              <p:cNvPr id="1001" name="Google Shape;1001;p65"/>
              <p:cNvCxnSpPr>
                <a:stCxn id="996" idx="5"/>
                <a:endCxn id="993" idx="0"/>
              </p:cNvCxnSpPr>
              <p:nvPr/>
            </p:nvCxnSpPr>
            <p:spPr>
              <a:xfrm>
                <a:off x="7938019" y="2471545"/>
                <a:ext cx="210900" cy="462300"/>
              </a:xfrm>
              <a:prstGeom prst="straightConnector1">
                <a:avLst/>
              </a:prstGeom>
              <a:noFill/>
              <a:ln w="28575" cap="flat" cmpd="sng">
                <a:solidFill>
                  <a:srgbClr val="000000"/>
                </a:solidFill>
                <a:prstDash val="solid"/>
                <a:round/>
                <a:headEnd type="none" w="med" len="med"/>
                <a:tailEnd type="triangle" w="med" len="med"/>
              </a:ln>
            </p:spPr>
          </p:cxnSp>
          <p:cxnSp>
            <p:nvCxnSpPr>
              <p:cNvPr id="1002" name="Google Shape;1002;p65"/>
              <p:cNvCxnSpPr>
                <a:stCxn id="994" idx="4"/>
                <a:endCxn id="997" idx="0"/>
              </p:cNvCxnSpPr>
              <p:nvPr/>
            </p:nvCxnSpPr>
            <p:spPr>
              <a:xfrm>
                <a:off x="7296600" y="3334575"/>
                <a:ext cx="426000" cy="501900"/>
              </a:xfrm>
              <a:prstGeom prst="straightConnector1">
                <a:avLst/>
              </a:prstGeom>
              <a:noFill/>
              <a:ln w="28575" cap="flat" cmpd="sng">
                <a:solidFill>
                  <a:srgbClr val="000000"/>
                </a:solidFill>
                <a:prstDash val="solid"/>
                <a:round/>
                <a:headEnd type="none" w="med" len="med"/>
                <a:tailEnd type="triangle" w="med" len="med"/>
              </a:ln>
            </p:spPr>
          </p:cxnSp>
          <p:cxnSp>
            <p:nvCxnSpPr>
              <p:cNvPr id="1003" name="Google Shape;1003;p65"/>
              <p:cNvCxnSpPr>
                <a:stCxn id="994" idx="4"/>
                <a:endCxn id="995" idx="0"/>
              </p:cNvCxnSpPr>
              <p:nvPr/>
            </p:nvCxnSpPr>
            <p:spPr>
              <a:xfrm flipH="1">
                <a:off x="7007100" y="3334575"/>
                <a:ext cx="289500" cy="501900"/>
              </a:xfrm>
              <a:prstGeom prst="straightConnector1">
                <a:avLst/>
              </a:prstGeom>
              <a:noFill/>
              <a:ln w="28575" cap="flat" cmpd="sng">
                <a:solidFill>
                  <a:srgbClr val="000000"/>
                </a:solidFill>
                <a:prstDash val="solid"/>
                <a:round/>
                <a:headEnd type="none" w="med" len="med"/>
                <a:tailEnd type="triangle" w="med" len="med"/>
              </a:ln>
            </p:spPr>
          </p:cxnSp>
          <p:cxnSp>
            <p:nvCxnSpPr>
              <p:cNvPr id="1004" name="Google Shape;1004;p65"/>
              <p:cNvCxnSpPr>
                <a:stCxn id="993" idx="4"/>
                <a:endCxn id="997" idx="0"/>
              </p:cNvCxnSpPr>
              <p:nvPr/>
            </p:nvCxnSpPr>
            <p:spPr>
              <a:xfrm flipH="1">
                <a:off x="7722775" y="3361400"/>
                <a:ext cx="426000" cy="474900"/>
              </a:xfrm>
              <a:prstGeom prst="straightConnector1">
                <a:avLst/>
              </a:prstGeom>
              <a:noFill/>
              <a:ln w="28575" cap="flat" cmpd="sng">
                <a:solidFill>
                  <a:srgbClr val="000000"/>
                </a:solidFill>
                <a:prstDash val="solid"/>
                <a:round/>
                <a:headEnd type="none" w="med" len="med"/>
                <a:tailEnd type="triangle" w="med" len="med"/>
              </a:ln>
            </p:spPr>
          </p:cxnSp>
          <p:cxnSp>
            <p:nvCxnSpPr>
              <p:cNvPr id="1005" name="Google Shape;1005;p65"/>
              <p:cNvCxnSpPr>
                <a:stCxn id="993" idx="4"/>
                <a:endCxn id="998" idx="0"/>
              </p:cNvCxnSpPr>
              <p:nvPr/>
            </p:nvCxnSpPr>
            <p:spPr>
              <a:xfrm>
                <a:off x="8148775" y="3361400"/>
                <a:ext cx="339900" cy="474900"/>
              </a:xfrm>
              <a:prstGeom prst="straightConnector1">
                <a:avLst/>
              </a:prstGeom>
              <a:noFill/>
              <a:ln w="28575" cap="flat" cmpd="sng">
                <a:solidFill>
                  <a:srgbClr val="000000"/>
                </a:solidFill>
                <a:prstDash val="solid"/>
                <a:round/>
                <a:headEnd type="none" w="med" len="med"/>
                <a:tailEnd type="triangle" w="med" len="med"/>
              </a:ln>
            </p:spPr>
          </p:cxnSp>
        </p:grpSp>
        <p:pic>
          <p:nvPicPr>
            <p:cNvPr id="1006" name="Google Shape;1006;p65" title="note-svgrepo-com.png"/>
            <p:cNvPicPr preferRelativeResize="0"/>
            <p:nvPr/>
          </p:nvPicPr>
          <p:blipFill>
            <a:blip r:embed="rId3">
              <a:alphaModFix/>
            </a:blip>
            <a:stretch>
              <a:fillRect/>
            </a:stretch>
          </p:blipFill>
          <p:spPr>
            <a:xfrm>
              <a:off x="5357675" y="2709501"/>
              <a:ext cx="1131850" cy="1131875"/>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66"/>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abundance of medical text</a:t>
            </a:r>
            <a:endParaRPr/>
          </a:p>
        </p:txBody>
      </p:sp>
      <p:grpSp>
        <p:nvGrpSpPr>
          <p:cNvPr id="1012" name="Google Shape;1012;p66"/>
          <p:cNvGrpSpPr/>
          <p:nvPr/>
        </p:nvGrpSpPr>
        <p:grpSpPr>
          <a:xfrm>
            <a:off x="469850" y="1043151"/>
            <a:ext cx="4036925" cy="1131875"/>
            <a:chOff x="469850" y="1043151"/>
            <a:chExt cx="4036925" cy="1131875"/>
          </a:xfrm>
        </p:grpSpPr>
        <p:pic>
          <p:nvPicPr>
            <p:cNvPr id="1013" name="Google Shape;1013;p66"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014" name="Google Shape;1014;p66"/>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Consultation notes</a:t>
              </a:r>
              <a:endParaRPr sz="2200">
                <a:latin typeface="Roboto"/>
                <a:ea typeface="Roboto"/>
                <a:cs typeface="Roboto"/>
                <a:sym typeface="Roboto"/>
              </a:endParaRPr>
            </a:p>
          </p:txBody>
        </p:sp>
      </p:grpSp>
      <p:grpSp>
        <p:nvGrpSpPr>
          <p:cNvPr id="1015" name="Google Shape;1015;p66"/>
          <p:cNvGrpSpPr/>
          <p:nvPr/>
        </p:nvGrpSpPr>
        <p:grpSpPr>
          <a:xfrm>
            <a:off x="469850" y="2186151"/>
            <a:ext cx="4362725" cy="1131875"/>
            <a:chOff x="469850" y="2186151"/>
            <a:chExt cx="4362725" cy="1131875"/>
          </a:xfrm>
        </p:grpSpPr>
        <p:pic>
          <p:nvPicPr>
            <p:cNvPr id="1016" name="Google Shape;1016;p66" title="note-svgrepo-com.png"/>
            <p:cNvPicPr preferRelativeResize="0"/>
            <p:nvPr/>
          </p:nvPicPr>
          <p:blipFill>
            <a:blip r:embed="rId3">
              <a:alphaModFix/>
            </a:blip>
            <a:stretch>
              <a:fillRect/>
            </a:stretch>
          </p:blipFill>
          <p:spPr>
            <a:xfrm>
              <a:off x="469850" y="2186151"/>
              <a:ext cx="1131850" cy="1131875"/>
            </a:xfrm>
            <a:prstGeom prst="rect">
              <a:avLst/>
            </a:prstGeom>
            <a:noFill/>
            <a:ln>
              <a:noFill/>
            </a:ln>
          </p:spPr>
        </p:pic>
        <p:sp>
          <p:nvSpPr>
            <p:cNvPr id="1017" name="Google Shape;1017;p66"/>
            <p:cNvSpPr txBox="1"/>
            <p:nvPr/>
          </p:nvSpPr>
          <p:spPr>
            <a:xfrm>
              <a:off x="1858975" y="2382650"/>
              <a:ext cx="29736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Discharge summaries</a:t>
              </a:r>
              <a:endParaRPr sz="2200">
                <a:latin typeface="Roboto"/>
                <a:ea typeface="Roboto"/>
                <a:cs typeface="Roboto"/>
                <a:sym typeface="Roboto"/>
              </a:endParaRPr>
            </a:p>
          </p:txBody>
        </p:sp>
      </p:grpSp>
      <p:grpSp>
        <p:nvGrpSpPr>
          <p:cNvPr id="1018" name="Google Shape;1018;p66"/>
          <p:cNvGrpSpPr/>
          <p:nvPr/>
        </p:nvGrpSpPr>
        <p:grpSpPr>
          <a:xfrm>
            <a:off x="469850" y="3405351"/>
            <a:ext cx="4036925" cy="1131875"/>
            <a:chOff x="469850" y="3405351"/>
            <a:chExt cx="4036925" cy="1131875"/>
          </a:xfrm>
        </p:grpSpPr>
        <p:pic>
          <p:nvPicPr>
            <p:cNvPr id="1019" name="Google Shape;1019;p66" title="note-svgrepo-com.png"/>
            <p:cNvPicPr preferRelativeResize="0"/>
            <p:nvPr/>
          </p:nvPicPr>
          <p:blipFill>
            <a:blip r:embed="rId3">
              <a:alphaModFix/>
            </a:blip>
            <a:stretch>
              <a:fillRect/>
            </a:stretch>
          </p:blipFill>
          <p:spPr>
            <a:xfrm>
              <a:off x="469850" y="3405351"/>
              <a:ext cx="1131850" cy="1131875"/>
            </a:xfrm>
            <a:prstGeom prst="rect">
              <a:avLst/>
            </a:prstGeom>
            <a:noFill/>
            <a:ln>
              <a:noFill/>
            </a:ln>
          </p:spPr>
        </p:pic>
        <p:sp>
          <p:nvSpPr>
            <p:cNvPr id="1020" name="Google Shape;1020;p66"/>
            <p:cNvSpPr txBox="1"/>
            <p:nvPr/>
          </p:nvSpPr>
          <p:spPr>
            <a:xfrm>
              <a:off x="1858975" y="36018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Radiology reports</a:t>
              </a:r>
              <a:endParaRPr sz="2200">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8" title="Screenshot (8).png"/>
          <p:cNvPicPr preferRelativeResize="0"/>
          <p:nvPr/>
        </p:nvPicPr>
        <p:blipFill rotWithShape="1">
          <a:blip r:embed="rId3">
            <a:alphaModFix/>
          </a:blip>
          <a:srcRect b="27922"/>
          <a:stretch/>
        </p:blipFill>
        <p:spPr>
          <a:xfrm>
            <a:off x="1380675" y="93025"/>
            <a:ext cx="6382650" cy="3632525"/>
          </a:xfrm>
          <a:prstGeom prst="rect">
            <a:avLst/>
          </a:prstGeom>
          <a:noFill/>
          <a:ln>
            <a:noFill/>
          </a:ln>
        </p:spPr>
      </p:pic>
      <p:sp>
        <p:nvSpPr>
          <p:cNvPr id="127" name="Google Shape;127;p18"/>
          <p:cNvSpPr txBox="1"/>
          <p:nvPr/>
        </p:nvSpPr>
        <p:spPr>
          <a:xfrm>
            <a:off x="1810800" y="3725550"/>
            <a:ext cx="55224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000">
                <a:latin typeface="Roboto"/>
                <a:ea typeface="Roboto"/>
                <a:cs typeface="Roboto"/>
                <a:sym typeface="Roboto"/>
              </a:rPr>
              <a:t>Ghent startup helps general practitioners create consultation reports with AI to reduce administration (Ghent, </a:t>
            </a:r>
            <a:r>
              <a:rPr lang="en-GB" sz="1900">
                <a:latin typeface="Roboto"/>
                <a:ea typeface="Roboto"/>
                <a:cs typeface="Roboto"/>
                <a:sym typeface="Roboto"/>
              </a:rPr>
              <a:t>16/01/2025</a:t>
            </a:r>
            <a:r>
              <a:rPr lang="en-GB" sz="2000">
                <a:latin typeface="Roboto"/>
                <a:ea typeface="Roboto"/>
                <a:cs typeface="Roboto"/>
                <a:sym typeface="Roboto"/>
              </a:rPr>
              <a:t>)</a:t>
            </a:r>
            <a:endParaRPr sz="2000">
              <a:latin typeface="Roboto"/>
              <a:ea typeface="Roboto"/>
              <a:cs typeface="Roboto"/>
              <a:sym typeface="Roboto"/>
            </a:endParaRPr>
          </a:p>
        </p:txBody>
      </p:sp>
      <p:pic>
        <p:nvPicPr>
          <p:cNvPr id="128" name="Google Shape;128;p18"/>
          <p:cNvPicPr preferRelativeResize="0"/>
          <p:nvPr/>
        </p:nvPicPr>
        <p:blipFill>
          <a:blip r:embed="rId4">
            <a:alphaModFix/>
          </a:blip>
          <a:stretch>
            <a:fillRect/>
          </a:stretch>
        </p:blipFill>
        <p:spPr>
          <a:xfrm>
            <a:off x="157575" y="221874"/>
            <a:ext cx="1322552" cy="4759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67"/>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abundance of medical text</a:t>
            </a:r>
            <a:endParaRPr/>
          </a:p>
        </p:txBody>
      </p:sp>
      <p:pic>
        <p:nvPicPr>
          <p:cNvPr id="1026" name="Google Shape;1026;p67"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027" name="Google Shape;1027;p67"/>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b="1">
                <a:latin typeface="Roboto"/>
                <a:ea typeface="Roboto"/>
                <a:cs typeface="Roboto"/>
                <a:sym typeface="Roboto"/>
              </a:rPr>
              <a:t>Consultation notes</a:t>
            </a:r>
            <a:endParaRPr sz="2200" b="1">
              <a:latin typeface="Roboto"/>
              <a:ea typeface="Roboto"/>
              <a:cs typeface="Roboto"/>
              <a:sym typeface="Roboto"/>
            </a:endParaRPr>
          </a:p>
        </p:txBody>
      </p:sp>
      <p:pic>
        <p:nvPicPr>
          <p:cNvPr id="1028" name="Google Shape;1028;p67" title="note-svgrepo-com.png"/>
          <p:cNvPicPr preferRelativeResize="0"/>
          <p:nvPr/>
        </p:nvPicPr>
        <p:blipFill>
          <a:blip r:embed="rId3">
            <a:alphaModFix/>
          </a:blip>
          <a:stretch>
            <a:fillRect/>
          </a:stretch>
        </p:blipFill>
        <p:spPr>
          <a:xfrm>
            <a:off x="469850" y="2186151"/>
            <a:ext cx="1131850" cy="1131875"/>
          </a:xfrm>
          <a:prstGeom prst="rect">
            <a:avLst/>
          </a:prstGeom>
          <a:noFill/>
          <a:ln>
            <a:noFill/>
          </a:ln>
        </p:spPr>
      </p:pic>
      <p:sp>
        <p:nvSpPr>
          <p:cNvPr id="1029" name="Google Shape;1029;p67"/>
          <p:cNvSpPr txBox="1"/>
          <p:nvPr/>
        </p:nvSpPr>
        <p:spPr>
          <a:xfrm>
            <a:off x="1858975" y="2382650"/>
            <a:ext cx="29736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Discharge summaries</a:t>
            </a:r>
            <a:endParaRPr sz="2200">
              <a:latin typeface="Roboto"/>
              <a:ea typeface="Roboto"/>
              <a:cs typeface="Roboto"/>
              <a:sym typeface="Roboto"/>
            </a:endParaRPr>
          </a:p>
        </p:txBody>
      </p:sp>
      <p:pic>
        <p:nvPicPr>
          <p:cNvPr id="1030" name="Google Shape;1030;p67" title="note-svgrepo-com.png"/>
          <p:cNvPicPr preferRelativeResize="0"/>
          <p:nvPr/>
        </p:nvPicPr>
        <p:blipFill>
          <a:blip r:embed="rId3">
            <a:alphaModFix/>
          </a:blip>
          <a:stretch>
            <a:fillRect/>
          </a:stretch>
        </p:blipFill>
        <p:spPr>
          <a:xfrm>
            <a:off x="469850" y="3405351"/>
            <a:ext cx="1131850" cy="1131875"/>
          </a:xfrm>
          <a:prstGeom prst="rect">
            <a:avLst/>
          </a:prstGeom>
          <a:noFill/>
          <a:ln>
            <a:noFill/>
          </a:ln>
        </p:spPr>
      </p:pic>
      <p:sp>
        <p:nvSpPr>
          <p:cNvPr id="1031" name="Google Shape;1031;p67"/>
          <p:cNvSpPr txBox="1"/>
          <p:nvPr/>
        </p:nvSpPr>
        <p:spPr>
          <a:xfrm>
            <a:off x="1858975" y="36018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Radiology reports</a:t>
            </a:r>
            <a:endParaRPr sz="2200">
              <a:latin typeface="Roboto"/>
              <a:ea typeface="Roboto"/>
              <a:cs typeface="Roboto"/>
              <a:sym typeface="Roboto"/>
            </a:endParaRPr>
          </a:p>
        </p:txBody>
      </p:sp>
      <p:sp>
        <p:nvSpPr>
          <p:cNvPr id="1032" name="Google Shape;1032;p67"/>
          <p:cNvSpPr/>
          <p:nvPr/>
        </p:nvSpPr>
        <p:spPr>
          <a:xfrm>
            <a:off x="5312350" y="12934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33" name="Google Shape;1033;p67"/>
          <p:cNvSpPr/>
          <p:nvPr/>
        </p:nvSpPr>
        <p:spPr>
          <a:xfrm>
            <a:off x="5464750" y="11450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34" name="Google Shape;1034;p67"/>
          <p:cNvSpPr/>
          <p:nvPr/>
        </p:nvSpPr>
        <p:spPr>
          <a:xfrm>
            <a:off x="5617250" y="984075"/>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300">
                <a:latin typeface="Roboto"/>
                <a:ea typeface="Roboto"/>
                <a:cs typeface="Roboto"/>
                <a:sym typeface="Roboto"/>
              </a:rPr>
              <a:t>Patient was here on Wednesday and was diagnosed with COVID-19. Feels like it's gotten worse. Mainly coughing, general muscle aches, and headaches. No shortness of breath. Mild fever. Impression of irregular heartbeat, no palpitations, and blood pressure monitor indicated a low heart rate. Is a bit worried.</a:t>
            </a:r>
            <a:endParaRPr sz="1300">
              <a:latin typeface="Roboto"/>
              <a:ea typeface="Roboto"/>
              <a:cs typeface="Roboto"/>
              <a:sym typeface="Roboto"/>
            </a:endParaRPr>
          </a:p>
          <a:p>
            <a:pPr marL="0" lvl="0" indent="0" algn="just" rtl="0">
              <a:spcBef>
                <a:spcPts val="0"/>
              </a:spcBef>
              <a:spcAft>
                <a:spcPts val="0"/>
              </a:spcAft>
              <a:buNone/>
            </a:pPr>
            <a:r>
              <a:rPr lang="en-GB" sz="1300">
                <a:latin typeface="Roboto"/>
                <a:ea typeface="Roboto"/>
                <a:cs typeface="Roboto"/>
                <a:sym typeface="Roboto"/>
              </a:rPr>
              <a:t>Objective: irregular heartbeat, with streaks of faster and slower rhythms. Pulse 43/min, RR 13/7, sat 98%.</a:t>
            </a:r>
            <a:endParaRPr sz="1300">
              <a:latin typeface="Roboto"/>
              <a:ea typeface="Roboto"/>
              <a:cs typeface="Roboto"/>
              <a:sym typeface="Roboto"/>
            </a:endParaRPr>
          </a:p>
          <a:p>
            <a:pPr marL="0" lvl="0" indent="0" algn="just" rtl="0">
              <a:spcBef>
                <a:spcPts val="0"/>
              </a:spcBef>
              <a:spcAft>
                <a:spcPts val="0"/>
              </a:spcAft>
              <a:buNone/>
            </a:pPr>
            <a:r>
              <a:rPr lang="en-GB" sz="1300">
                <a:latin typeface="Roboto"/>
                <a:ea typeface="Roboto"/>
                <a:cs typeface="Roboto"/>
                <a:sym typeface="Roboto"/>
              </a:rPr>
              <a:t>In consultation with the cardiology resident, was referred to emergency room for cardiac monitoring. Patient refuses to go. All the risks were explained, patient is aware of them.</a:t>
            </a:r>
            <a:endParaRPr sz="13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68"/>
          <p:cNvSpPr txBox="1">
            <a:spLocks noGrp="1"/>
          </p:cNvSpPr>
          <p:nvPr>
            <p:ph type="title"/>
          </p:nvPr>
        </p:nvSpPr>
        <p:spPr>
          <a:xfrm>
            <a:off x="357725" y="190925"/>
            <a:ext cx="8247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abundance of medical text</a:t>
            </a:r>
            <a:endParaRPr/>
          </a:p>
        </p:txBody>
      </p:sp>
      <p:pic>
        <p:nvPicPr>
          <p:cNvPr id="1040" name="Google Shape;1040;p68"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041" name="Google Shape;1041;p68"/>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Consultation notes</a:t>
            </a:r>
            <a:endParaRPr sz="2200">
              <a:latin typeface="Roboto"/>
              <a:ea typeface="Roboto"/>
              <a:cs typeface="Roboto"/>
              <a:sym typeface="Roboto"/>
            </a:endParaRPr>
          </a:p>
        </p:txBody>
      </p:sp>
      <p:pic>
        <p:nvPicPr>
          <p:cNvPr id="1042" name="Google Shape;1042;p68" title="note-svgrepo-com.png"/>
          <p:cNvPicPr preferRelativeResize="0"/>
          <p:nvPr/>
        </p:nvPicPr>
        <p:blipFill>
          <a:blip r:embed="rId3">
            <a:alphaModFix/>
          </a:blip>
          <a:stretch>
            <a:fillRect/>
          </a:stretch>
        </p:blipFill>
        <p:spPr>
          <a:xfrm>
            <a:off x="469850" y="2186151"/>
            <a:ext cx="1131850" cy="1131875"/>
          </a:xfrm>
          <a:prstGeom prst="rect">
            <a:avLst/>
          </a:prstGeom>
          <a:noFill/>
          <a:ln>
            <a:noFill/>
          </a:ln>
        </p:spPr>
      </p:pic>
      <p:sp>
        <p:nvSpPr>
          <p:cNvPr id="1043" name="Google Shape;1043;p68"/>
          <p:cNvSpPr txBox="1"/>
          <p:nvPr/>
        </p:nvSpPr>
        <p:spPr>
          <a:xfrm>
            <a:off x="1858975" y="2382650"/>
            <a:ext cx="29736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b="1">
                <a:latin typeface="Roboto"/>
                <a:ea typeface="Roboto"/>
                <a:cs typeface="Roboto"/>
                <a:sym typeface="Roboto"/>
              </a:rPr>
              <a:t>Discharge summaries</a:t>
            </a:r>
            <a:endParaRPr sz="2200" b="1">
              <a:latin typeface="Roboto"/>
              <a:ea typeface="Roboto"/>
              <a:cs typeface="Roboto"/>
              <a:sym typeface="Roboto"/>
            </a:endParaRPr>
          </a:p>
        </p:txBody>
      </p:sp>
      <p:pic>
        <p:nvPicPr>
          <p:cNvPr id="1044" name="Google Shape;1044;p68" title="note-svgrepo-com.png"/>
          <p:cNvPicPr preferRelativeResize="0"/>
          <p:nvPr/>
        </p:nvPicPr>
        <p:blipFill>
          <a:blip r:embed="rId3">
            <a:alphaModFix/>
          </a:blip>
          <a:stretch>
            <a:fillRect/>
          </a:stretch>
        </p:blipFill>
        <p:spPr>
          <a:xfrm>
            <a:off x="469850" y="3405351"/>
            <a:ext cx="1131850" cy="1131875"/>
          </a:xfrm>
          <a:prstGeom prst="rect">
            <a:avLst/>
          </a:prstGeom>
          <a:noFill/>
          <a:ln>
            <a:noFill/>
          </a:ln>
        </p:spPr>
      </p:pic>
      <p:sp>
        <p:nvSpPr>
          <p:cNvPr id="1045" name="Google Shape;1045;p68"/>
          <p:cNvSpPr txBox="1"/>
          <p:nvPr/>
        </p:nvSpPr>
        <p:spPr>
          <a:xfrm>
            <a:off x="1858975" y="36018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Radiology reports</a:t>
            </a:r>
            <a:endParaRPr sz="2200">
              <a:latin typeface="Roboto"/>
              <a:ea typeface="Roboto"/>
              <a:cs typeface="Roboto"/>
              <a:sym typeface="Roboto"/>
            </a:endParaRPr>
          </a:p>
        </p:txBody>
      </p:sp>
      <p:sp>
        <p:nvSpPr>
          <p:cNvPr id="1046" name="Google Shape;1046;p68"/>
          <p:cNvSpPr/>
          <p:nvPr/>
        </p:nvSpPr>
        <p:spPr>
          <a:xfrm>
            <a:off x="5312350" y="12934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47" name="Google Shape;1047;p68"/>
          <p:cNvSpPr/>
          <p:nvPr/>
        </p:nvSpPr>
        <p:spPr>
          <a:xfrm>
            <a:off x="5464750" y="11450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48" name="Google Shape;1048;p68"/>
          <p:cNvSpPr/>
          <p:nvPr/>
        </p:nvSpPr>
        <p:spPr>
          <a:xfrm>
            <a:off x="5617250" y="984075"/>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None/>
            </a:pPr>
            <a:r>
              <a:rPr lang="en-GB" sz="1300">
                <a:latin typeface="Roboto"/>
                <a:ea typeface="Roboto"/>
                <a:cs typeface="Roboto"/>
                <a:sym typeface="Roboto"/>
              </a:rPr>
              <a:t>__ year old male with stage IIIB esophageal adenocarcinoma s/p neoadjuvant chemo/XRT prior to esophagectomy in __ who presented with fevers, nausea and vomiting. #Fever: he was treated broadly with vancomycin and cefepime in the ED. He had a CXR, UA and CT abdomen /</a:t>
            </a:r>
            <a:endParaRPr sz="1300">
              <a:latin typeface="Roboto"/>
              <a:ea typeface="Roboto"/>
              <a:cs typeface="Roboto"/>
              <a:sym typeface="Roboto"/>
            </a:endParaRPr>
          </a:p>
          <a:p>
            <a:pPr marL="0" lvl="0" indent="0" algn="just" rtl="0">
              <a:spcBef>
                <a:spcPts val="0"/>
              </a:spcBef>
              <a:spcAft>
                <a:spcPts val="0"/>
              </a:spcAft>
              <a:buNone/>
            </a:pPr>
            <a:r>
              <a:rPr lang="en-GB" sz="1300">
                <a:latin typeface="Roboto"/>
                <a:ea typeface="Roboto"/>
                <a:cs typeface="Roboto"/>
                <a:sym typeface="Roboto"/>
              </a:rPr>
              <a:t>pelvis that did not show a source of infection. He was felt to most likely have a viral gastroenteritis. His shoulder lesion which had been positive on recent __ was not painful and he had full ROM in his shoulder joint and it was felt to be unlikely to be infected. He was monitored in the hospital off antibiotics for &gt;24 hrs.</a:t>
            </a:r>
            <a:endParaRPr sz="13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69"/>
          <p:cNvSpPr txBox="1">
            <a:spLocks noGrp="1"/>
          </p:cNvSpPr>
          <p:nvPr>
            <p:ph type="title"/>
          </p:nvPr>
        </p:nvSpPr>
        <p:spPr>
          <a:xfrm>
            <a:off x="357725" y="190925"/>
            <a:ext cx="54060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abundance of medical text</a:t>
            </a:r>
            <a:endParaRPr/>
          </a:p>
        </p:txBody>
      </p:sp>
      <p:pic>
        <p:nvPicPr>
          <p:cNvPr id="1054" name="Google Shape;1054;p69"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055" name="Google Shape;1055;p69"/>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Consultation notes</a:t>
            </a:r>
            <a:endParaRPr sz="2200">
              <a:latin typeface="Roboto"/>
              <a:ea typeface="Roboto"/>
              <a:cs typeface="Roboto"/>
              <a:sym typeface="Roboto"/>
            </a:endParaRPr>
          </a:p>
        </p:txBody>
      </p:sp>
      <p:pic>
        <p:nvPicPr>
          <p:cNvPr id="1056" name="Google Shape;1056;p69" title="note-svgrepo-com.png"/>
          <p:cNvPicPr preferRelativeResize="0"/>
          <p:nvPr/>
        </p:nvPicPr>
        <p:blipFill>
          <a:blip r:embed="rId3">
            <a:alphaModFix/>
          </a:blip>
          <a:stretch>
            <a:fillRect/>
          </a:stretch>
        </p:blipFill>
        <p:spPr>
          <a:xfrm>
            <a:off x="469850" y="2186151"/>
            <a:ext cx="1131850" cy="1131875"/>
          </a:xfrm>
          <a:prstGeom prst="rect">
            <a:avLst/>
          </a:prstGeom>
          <a:noFill/>
          <a:ln>
            <a:noFill/>
          </a:ln>
        </p:spPr>
      </p:pic>
      <p:sp>
        <p:nvSpPr>
          <p:cNvPr id="1057" name="Google Shape;1057;p69"/>
          <p:cNvSpPr txBox="1"/>
          <p:nvPr/>
        </p:nvSpPr>
        <p:spPr>
          <a:xfrm>
            <a:off x="1858975" y="2382650"/>
            <a:ext cx="29736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Discharge summaries</a:t>
            </a:r>
            <a:endParaRPr sz="2200">
              <a:latin typeface="Roboto"/>
              <a:ea typeface="Roboto"/>
              <a:cs typeface="Roboto"/>
              <a:sym typeface="Roboto"/>
            </a:endParaRPr>
          </a:p>
        </p:txBody>
      </p:sp>
      <p:pic>
        <p:nvPicPr>
          <p:cNvPr id="1058" name="Google Shape;1058;p69" title="note-svgrepo-com.png"/>
          <p:cNvPicPr preferRelativeResize="0"/>
          <p:nvPr/>
        </p:nvPicPr>
        <p:blipFill>
          <a:blip r:embed="rId3">
            <a:alphaModFix/>
          </a:blip>
          <a:stretch>
            <a:fillRect/>
          </a:stretch>
        </p:blipFill>
        <p:spPr>
          <a:xfrm>
            <a:off x="469850" y="3405351"/>
            <a:ext cx="1131850" cy="1131875"/>
          </a:xfrm>
          <a:prstGeom prst="rect">
            <a:avLst/>
          </a:prstGeom>
          <a:noFill/>
          <a:ln>
            <a:noFill/>
          </a:ln>
        </p:spPr>
      </p:pic>
      <p:sp>
        <p:nvSpPr>
          <p:cNvPr id="1059" name="Google Shape;1059;p69"/>
          <p:cNvSpPr txBox="1"/>
          <p:nvPr/>
        </p:nvSpPr>
        <p:spPr>
          <a:xfrm>
            <a:off x="1858975" y="36018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b="1">
                <a:latin typeface="Roboto"/>
                <a:ea typeface="Roboto"/>
                <a:cs typeface="Roboto"/>
                <a:sym typeface="Roboto"/>
              </a:rPr>
              <a:t>Radiology reports</a:t>
            </a:r>
            <a:endParaRPr sz="2200" b="1">
              <a:latin typeface="Roboto"/>
              <a:ea typeface="Roboto"/>
              <a:cs typeface="Roboto"/>
              <a:sym typeface="Roboto"/>
            </a:endParaRPr>
          </a:p>
        </p:txBody>
      </p:sp>
      <p:sp>
        <p:nvSpPr>
          <p:cNvPr id="1060" name="Google Shape;1060;p69"/>
          <p:cNvSpPr/>
          <p:nvPr/>
        </p:nvSpPr>
        <p:spPr>
          <a:xfrm>
            <a:off x="5312350" y="12934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61" name="Google Shape;1061;p69"/>
          <p:cNvSpPr/>
          <p:nvPr/>
        </p:nvSpPr>
        <p:spPr>
          <a:xfrm>
            <a:off x="5464750" y="11450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62" name="Google Shape;1062;p69"/>
          <p:cNvSpPr/>
          <p:nvPr/>
        </p:nvSpPr>
        <p:spPr>
          <a:xfrm>
            <a:off x="5617250" y="984075"/>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1300">
                <a:latin typeface="Roboto"/>
                <a:ea typeface="Roboto"/>
                <a:cs typeface="Roboto"/>
                <a:sym typeface="Roboto"/>
              </a:rPr>
              <a:t>TECHNIQUE: Chest PA and lateral</a:t>
            </a:r>
            <a:endParaRPr sz="1300">
              <a:latin typeface="Roboto"/>
              <a:ea typeface="Roboto"/>
              <a:cs typeface="Roboto"/>
              <a:sym typeface="Roboto"/>
            </a:endParaRPr>
          </a:p>
          <a:p>
            <a:pPr marL="0" lvl="0" indent="0" algn="just" rtl="0">
              <a:spcBef>
                <a:spcPts val="0"/>
              </a:spcBef>
              <a:spcAft>
                <a:spcPts val="0"/>
              </a:spcAft>
              <a:buNone/>
            </a:pPr>
            <a:r>
              <a:rPr lang="en-GB" sz="1300">
                <a:latin typeface="Roboto"/>
                <a:ea typeface="Roboto"/>
                <a:cs typeface="Roboto"/>
                <a:sym typeface="Roboto"/>
              </a:rPr>
              <a:t>FINDINGS: Cardiac size cannot be evaluated. Large left pleural effusion is new. Small right effusion is new. The upper lungs are clear. Right lower lobe opacities are better seen in prior CT. There is no pneumothorax. There are mild degenerative changes in the thoracic spine. </a:t>
            </a:r>
            <a:endParaRPr sz="1300">
              <a:latin typeface="Roboto"/>
              <a:ea typeface="Roboto"/>
              <a:cs typeface="Roboto"/>
              <a:sym typeface="Roboto"/>
            </a:endParaRPr>
          </a:p>
          <a:p>
            <a:pPr marL="0" lvl="0" indent="0" algn="just" rtl="0">
              <a:spcBef>
                <a:spcPts val="0"/>
              </a:spcBef>
              <a:spcAft>
                <a:spcPts val="0"/>
              </a:spcAft>
              <a:buNone/>
            </a:pPr>
            <a:r>
              <a:rPr lang="en-GB" sz="1300">
                <a:latin typeface="Roboto"/>
                <a:ea typeface="Roboto"/>
                <a:cs typeface="Roboto"/>
                <a:sym typeface="Roboto"/>
              </a:rPr>
              <a:t>IMPRESSION: large left pleural effusion</a:t>
            </a:r>
            <a:endParaRPr sz="1300">
              <a:latin typeface="Roboto"/>
              <a:ea typeface="Roboto"/>
              <a:cs typeface="Roboto"/>
              <a:sym typeface="Roboto"/>
            </a:endParaRPr>
          </a:p>
        </p:txBody>
      </p:sp>
      <p:pic>
        <p:nvPicPr>
          <p:cNvPr id="1063" name="Google Shape;1063;p69"/>
          <p:cNvPicPr preferRelativeResize="0"/>
          <p:nvPr/>
        </p:nvPicPr>
        <p:blipFill rotWithShape="1">
          <a:blip r:embed="rId4">
            <a:alphaModFix/>
          </a:blip>
          <a:srcRect t="47050"/>
          <a:stretch/>
        </p:blipFill>
        <p:spPr>
          <a:xfrm>
            <a:off x="5763675" y="3149325"/>
            <a:ext cx="2786951" cy="138790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70"/>
          <p:cNvSpPr txBox="1">
            <a:spLocks noGrp="1"/>
          </p:cNvSpPr>
          <p:nvPr>
            <p:ph type="title"/>
          </p:nvPr>
        </p:nvSpPr>
        <p:spPr>
          <a:xfrm>
            <a:off x="357725" y="190925"/>
            <a:ext cx="6124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Medical text contains information</a:t>
            </a:r>
            <a:endParaRPr/>
          </a:p>
        </p:txBody>
      </p:sp>
      <p:pic>
        <p:nvPicPr>
          <p:cNvPr id="1069" name="Google Shape;1069;p70"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070" name="Google Shape;1070;p70"/>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Consultation notes</a:t>
            </a:r>
            <a:endParaRPr sz="2200">
              <a:latin typeface="Roboto"/>
              <a:ea typeface="Roboto"/>
              <a:cs typeface="Roboto"/>
              <a:sym typeface="Roboto"/>
            </a:endParaRPr>
          </a:p>
        </p:txBody>
      </p:sp>
      <p:sp>
        <p:nvSpPr>
          <p:cNvPr id="1071" name="Google Shape;1071;p70"/>
          <p:cNvSpPr/>
          <p:nvPr/>
        </p:nvSpPr>
        <p:spPr>
          <a:xfrm>
            <a:off x="5312350" y="12934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72" name="Google Shape;1072;p70"/>
          <p:cNvSpPr/>
          <p:nvPr/>
        </p:nvSpPr>
        <p:spPr>
          <a:xfrm>
            <a:off x="5464750" y="11450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73" name="Google Shape;1073;p70"/>
          <p:cNvSpPr/>
          <p:nvPr/>
        </p:nvSpPr>
        <p:spPr>
          <a:xfrm>
            <a:off x="5617250" y="984075"/>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2000">
                <a:latin typeface="Roboto"/>
                <a:ea typeface="Roboto"/>
                <a:cs typeface="Roboto"/>
                <a:sym typeface="Roboto"/>
              </a:rPr>
              <a:t>Patient has had a hacking cough for the past 3 days. She also has a fever, but she is not sure when this started. She does not complain of nasal symptoms. Patient may have pneumonia, but more testing is required. </a:t>
            </a:r>
            <a:endParaRPr sz="2000">
              <a:latin typeface="Roboto"/>
              <a:ea typeface="Roboto"/>
              <a:cs typeface="Roboto"/>
              <a:sym typeface="Roboto"/>
            </a:endParaRPr>
          </a:p>
        </p:txBody>
      </p:sp>
      <p:sp>
        <p:nvSpPr>
          <p:cNvPr id="1074" name="Google Shape;1074;p70"/>
          <p:cNvSpPr txBox="1"/>
          <p:nvPr/>
        </p:nvSpPr>
        <p:spPr>
          <a:xfrm>
            <a:off x="355025" y="2521600"/>
            <a:ext cx="4347300" cy="10176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Severity and extra context on symptoms</a:t>
            </a:r>
            <a:endParaRPr sz="2200">
              <a:latin typeface="Roboto"/>
              <a:ea typeface="Roboto"/>
              <a:cs typeface="Roboto"/>
              <a:sym typeface="Roboto"/>
            </a:endParaRPr>
          </a:p>
        </p:txBody>
      </p:sp>
      <p:sp>
        <p:nvSpPr>
          <p:cNvPr id="1075" name="Google Shape;1075;p70"/>
          <p:cNvSpPr/>
          <p:nvPr/>
        </p:nvSpPr>
        <p:spPr>
          <a:xfrm>
            <a:off x="4627150" y="2687050"/>
            <a:ext cx="200400" cy="5892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76" name="Google Shape;1076;p70"/>
          <p:cNvSpPr/>
          <p:nvPr/>
        </p:nvSpPr>
        <p:spPr>
          <a:xfrm>
            <a:off x="5617250" y="984075"/>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2000">
                <a:latin typeface="Roboto"/>
                <a:ea typeface="Roboto"/>
                <a:cs typeface="Roboto"/>
                <a:sym typeface="Roboto"/>
              </a:rPr>
              <a:t>Patient </a:t>
            </a:r>
            <a:r>
              <a:rPr lang="en-GB" sz="2000">
                <a:highlight>
                  <a:srgbClr val="F4CCCC"/>
                </a:highlight>
                <a:latin typeface="Roboto"/>
                <a:ea typeface="Roboto"/>
                <a:cs typeface="Roboto"/>
                <a:sym typeface="Roboto"/>
              </a:rPr>
              <a:t>has had a hacking cough for the past 3 days</a:t>
            </a:r>
            <a:r>
              <a:rPr lang="en-GB" sz="2000">
                <a:latin typeface="Roboto"/>
                <a:ea typeface="Roboto"/>
                <a:cs typeface="Roboto"/>
                <a:sym typeface="Roboto"/>
              </a:rPr>
              <a:t>. She also has a fever, but she is not sure when this started. She does not complain of nasal symptoms. Patient may have pneumonia, but more testing is required. </a:t>
            </a:r>
            <a:endParaRPr sz="20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71"/>
          <p:cNvSpPr txBox="1">
            <a:spLocks noGrp="1"/>
          </p:cNvSpPr>
          <p:nvPr>
            <p:ph type="title"/>
          </p:nvPr>
        </p:nvSpPr>
        <p:spPr>
          <a:xfrm>
            <a:off x="357725" y="190925"/>
            <a:ext cx="6124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Medical text contains information</a:t>
            </a:r>
            <a:endParaRPr/>
          </a:p>
        </p:txBody>
      </p:sp>
      <p:pic>
        <p:nvPicPr>
          <p:cNvPr id="1082" name="Google Shape;1082;p71"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083" name="Google Shape;1083;p71"/>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Consultation notes</a:t>
            </a:r>
            <a:endParaRPr sz="2200">
              <a:latin typeface="Roboto"/>
              <a:ea typeface="Roboto"/>
              <a:cs typeface="Roboto"/>
              <a:sym typeface="Roboto"/>
            </a:endParaRPr>
          </a:p>
        </p:txBody>
      </p:sp>
      <p:sp>
        <p:nvSpPr>
          <p:cNvPr id="1084" name="Google Shape;1084;p71"/>
          <p:cNvSpPr/>
          <p:nvPr/>
        </p:nvSpPr>
        <p:spPr>
          <a:xfrm>
            <a:off x="5312350" y="12934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085" name="Google Shape;1085;p71"/>
          <p:cNvSpPr/>
          <p:nvPr/>
        </p:nvSpPr>
        <p:spPr>
          <a:xfrm>
            <a:off x="5464750" y="11450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86" name="Google Shape;1086;p71"/>
          <p:cNvSpPr/>
          <p:nvPr/>
        </p:nvSpPr>
        <p:spPr>
          <a:xfrm>
            <a:off x="5617268" y="984058"/>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2000">
                <a:latin typeface="Roboto"/>
                <a:ea typeface="Roboto"/>
                <a:cs typeface="Roboto"/>
                <a:sym typeface="Roboto"/>
              </a:rPr>
              <a:t>Patient </a:t>
            </a:r>
            <a:r>
              <a:rPr lang="en-GB" sz="2000">
                <a:highlight>
                  <a:srgbClr val="F4CCCC"/>
                </a:highlight>
                <a:latin typeface="Roboto"/>
                <a:ea typeface="Roboto"/>
                <a:cs typeface="Roboto"/>
                <a:sym typeface="Roboto"/>
              </a:rPr>
              <a:t>has had a hacking cough for the past 3 days</a:t>
            </a:r>
            <a:r>
              <a:rPr lang="en-GB" sz="2000">
                <a:latin typeface="Roboto"/>
                <a:ea typeface="Roboto"/>
                <a:cs typeface="Roboto"/>
                <a:sym typeface="Roboto"/>
              </a:rPr>
              <a:t>. She also has a fever, but she is not sure when this started. She does not complain of nasal symptoms. Patient may have pneumonia, but more testing is required. </a:t>
            </a:r>
            <a:endParaRPr sz="2000">
              <a:latin typeface="Roboto"/>
              <a:ea typeface="Roboto"/>
              <a:cs typeface="Roboto"/>
              <a:sym typeface="Roboto"/>
            </a:endParaRPr>
          </a:p>
        </p:txBody>
      </p:sp>
      <p:sp>
        <p:nvSpPr>
          <p:cNvPr id="1087" name="Google Shape;1087;p71"/>
          <p:cNvSpPr txBox="1"/>
          <p:nvPr/>
        </p:nvSpPr>
        <p:spPr>
          <a:xfrm>
            <a:off x="355025" y="2521600"/>
            <a:ext cx="4347300" cy="15315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Severity and extra context on symptoms</a:t>
            </a:r>
            <a:endParaRPr sz="2200">
              <a:latin typeface="Roboto"/>
              <a:ea typeface="Roboto"/>
              <a:cs typeface="Roboto"/>
              <a:sym typeface="Roboto"/>
            </a:endParaRPr>
          </a:p>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Indications of uncertainty</a:t>
            </a:r>
            <a:endParaRPr sz="2200">
              <a:latin typeface="Roboto"/>
              <a:ea typeface="Roboto"/>
              <a:cs typeface="Roboto"/>
              <a:sym typeface="Roboto"/>
            </a:endParaRPr>
          </a:p>
        </p:txBody>
      </p:sp>
      <p:sp>
        <p:nvSpPr>
          <p:cNvPr id="1088" name="Google Shape;1088;p71"/>
          <p:cNvSpPr/>
          <p:nvPr/>
        </p:nvSpPr>
        <p:spPr>
          <a:xfrm>
            <a:off x="4627150" y="2687050"/>
            <a:ext cx="200400" cy="5892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89" name="Google Shape;1089;p71"/>
          <p:cNvSpPr/>
          <p:nvPr/>
        </p:nvSpPr>
        <p:spPr>
          <a:xfrm>
            <a:off x="4627150" y="3410200"/>
            <a:ext cx="200400" cy="4299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090" name="Google Shape;1090;p71"/>
          <p:cNvSpPr/>
          <p:nvPr/>
        </p:nvSpPr>
        <p:spPr>
          <a:xfrm>
            <a:off x="5617268" y="984058"/>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2000">
                <a:latin typeface="Roboto"/>
                <a:ea typeface="Roboto"/>
                <a:cs typeface="Roboto"/>
                <a:sym typeface="Roboto"/>
              </a:rPr>
              <a:t>Patient </a:t>
            </a:r>
            <a:r>
              <a:rPr lang="en-GB" sz="2000">
                <a:highlight>
                  <a:srgbClr val="F4CCCC"/>
                </a:highlight>
                <a:latin typeface="Roboto"/>
                <a:ea typeface="Roboto"/>
                <a:cs typeface="Roboto"/>
                <a:sym typeface="Roboto"/>
              </a:rPr>
              <a:t>has had a hacking cough for the past 3 days</a:t>
            </a:r>
            <a:r>
              <a:rPr lang="en-GB" sz="2000">
                <a:latin typeface="Roboto"/>
                <a:ea typeface="Roboto"/>
                <a:cs typeface="Roboto"/>
                <a:sym typeface="Roboto"/>
              </a:rPr>
              <a:t>. She also has a fever, but she is </a:t>
            </a:r>
            <a:r>
              <a:rPr lang="en-GB" sz="2000">
                <a:highlight>
                  <a:srgbClr val="FFF2CC"/>
                </a:highlight>
                <a:latin typeface="Roboto"/>
                <a:ea typeface="Roboto"/>
                <a:cs typeface="Roboto"/>
                <a:sym typeface="Roboto"/>
              </a:rPr>
              <a:t>not sure when this started</a:t>
            </a:r>
            <a:r>
              <a:rPr lang="en-GB" sz="2000">
                <a:latin typeface="Roboto"/>
                <a:ea typeface="Roboto"/>
                <a:cs typeface="Roboto"/>
                <a:sym typeface="Roboto"/>
              </a:rPr>
              <a:t>. She does not complain of nasal symptoms. Patient </a:t>
            </a:r>
            <a:r>
              <a:rPr lang="en-GB" sz="2000">
                <a:highlight>
                  <a:srgbClr val="FFF2CC"/>
                </a:highlight>
                <a:latin typeface="Roboto"/>
                <a:ea typeface="Roboto"/>
                <a:cs typeface="Roboto"/>
                <a:sym typeface="Roboto"/>
              </a:rPr>
              <a:t>may have pneumonia</a:t>
            </a:r>
            <a:r>
              <a:rPr lang="en-GB" sz="2000">
                <a:latin typeface="Roboto"/>
                <a:ea typeface="Roboto"/>
                <a:cs typeface="Roboto"/>
                <a:sym typeface="Roboto"/>
              </a:rPr>
              <a:t>, but more testing is required. </a:t>
            </a:r>
            <a:endParaRPr sz="20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sp>
        <p:nvSpPr>
          <p:cNvPr id="1095" name="Google Shape;1095;p72"/>
          <p:cNvSpPr txBox="1">
            <a:spLocks noGrp="1"/>
          </p:cNvSpPr>
          <p:nvPr>
            <p:ph type="title"/>
          </p:nvPr>
        </p:nvSpPr>
        <p:spPr>
          <a:xfrm>
            <a:off x="357725" y="190925"/>
            <a:ext cx="80793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is text useful in our Bayesian network?</a:t>
            </a:r>
            <a:endParaRPr/>
          </a:p>
        </p:txBody>
      </p:sp>
      <p:graphicFrame>
        <p:nvGraphicFramePr>
          <p:cNvPr id="1096" name="Google Shape;1096;p72"/>
          <p:cNvGraphicFramePr/>
          <p:nvPr/>
        </p:nvGraphicFramePr>
        <p:xfrm>
          <a:off x="597175" y="1022263"/>
          <a:ext cx="2637325" cy="1219140"/>
        </p:xfrm>
        <a:graphic>
          <a:graphicData uri="http://schemas.openxmlformats.org/drawingml/2006/table">
            <a:tbl>
              <a:tblPr>
                <a:noFill/>
                <a:tableStyleId>{100A2754-A1B8-4B92-BF1F-A23621133457}</a:tableStyleId>
              </a:tblPr>
              <a:tblGrid>
                <a:gridCol w="1128100">
                  <a:extLst>
                    <a:ext uri="{9D8B030D-6E8A-4147-A177-3AD203B41FA5}">
                      <a16:colId xmlns:a16="http://schemas.microsoft.com/office/drawing/2014/main" val="20000"/>
                    </a:ext>
                  </a:extLst>
                </a:gridCol>
                <a:gridCol w="15092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Cough = yes</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Runny nose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grpSp>
        <p:nvGrpSpPr>
          <p:cNvPr id="1097" name="Google Shape;1097;p72"/>
          <p:cNvGrpSpPr/>
          <p:nvPr/>
        </p:nvGrpSpPr>
        <p:grpSpPr>
          <a:xfrm>
            <a:off x="3624399" y="645512"/>
            <a:ext cx="5476776" cy="4356132"/>
            <a:chOff x="3624399" y="645512"/>
            <a:chExt cx="5476776" cy="4356132"/>
          </a:xfrm>
        </p:grpSpPr>
        <p:grpSp>
          <p:nvGrpSpPr>
            <p:cNvPr id="1098" name="Google Shape;1098;p72"/>
            <p:cNvGrpSpPr/>
            <p:nvPr/>
          </p:nvGrpSpPr>
          <p:grpSpPr>
            <a:xfrm>
              <a:off x="3624399" y="1146113"/>
              <a:ext cx="5476776" cy="3855530"/>
              <a:chOff x="3624399" y="1146113"/>
              <a:chExt cx="5476776" cy="3855530"/>
            </a:xfrm>
          </p:grpSpPr>
          <p:sp>
            <p:nvSpPr>
              <p:cNvPr id="1099" name="Google Shape;1099;p72"/>
              <p:cNvSpPr/>
              <p:nvPr/>
            </p:nvSpPr>
            <p:spPr>
              <a:xfrm>
                <a:off x="4104250"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sp>
            <p:nvSpPr>
              <p:cNvPr id="1100" name="Google Shape;1100;p72"/>
              <p:cNvSpPr/>
              <p:nvPr/>
            </p:nvSpPr>
            <p:spPr>
              <a:xfrm>
                <a:off x="7038950"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1101" name="Google Shape;1101;p72"/>
              <p:cNvCxnSpPr>
                <a:endCxn id="1100" idx="1"/>
              </p:cNvCxnSpPr>
              <p:nvPr/>
            </p:nvCxnSpPr>
            <p:spPr>
              <a:xfrm>
                <a:off x="5583350" y="2893617"/>
                <a:ext cx="1455600" cy="0"/>
              </a:xfrm>
              <a:prstGeom prst="straightConnector1">
                <a:avLst/>
              </a:prstGeom>
              <a:noFill/>
              <a:ln w="19050" cap="flat" cmpd="sng">
                <a:solidFill>
                  <a:schemeClr val="dk2"/>
                </a:solidFill>
                <a:prstDash val="solid"/>
                <a:round/>
                <a:headEnd type="none" w="med" len="med"/>
                <a:tailEnd type="triangle" w="med" len="med"/>
              </a:ln>
            </p:spPr>
          </p:cxnSp>
          <p:sp>
            <p:nvSpPr>
              <p:cNvPr id="1102" name="Google Shape;1102;p72"/>
              <p:cNvSpPr/>
              <p:nvPr/>
            </p:nvSpPr>
            <p:spPr>
              <a:xfrm>
                <a:off x="4104250"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1103" name="Google Shape;1103;p72"/>
              <p:cNvCxnSpPr>
                <a:stCxn id="1102" idx="3"/>
              </p:cNvCxnSpPr>
              <p:nvPr/>
            </p:nvCxnSpPr>
            <p:spPr>
              <a:xfrm rot="10800000" flipH="1">
                <a:off x="5583250" y="3144117"/>
                <a:ext cx="1466400" cy="674400"/>
              </a:xfrm>
              <a:prstGeom prst="straightConnector1">
                <a:avLst/>
              </a:prstGeom>
              <a:noFill/>
              <a:ln w="19050" cap="flat" cmpd="sng">
                <a:solidFill>
                  <a:schemeClr val="dk2"/>
                </a:solidFill>
                <a:prstDash val="solid"/>
                <a:round/>
                <a:headEnd type="none" w="med" len="med"/>
                <a:tailEnd type="triangle" w="med" len="med"/>
              </a:ln>
            </p:spPr>
          </p:cxnSp>
          <p:sp>
            <p:nvSpPr>
              <p:cNvPr id="1104" name="Google Shape;1104;p72"/>
              <p:cNvSpPr/>
              <p:nvPr/>
            </p:nvSpPr>
            <p:spPr>
              <a:xfrm>
                <a:off x="7038950"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1105" name="Google Shape;1105;p72"/>
              <p:cNvCxnSpPr>
                <a:endCxn id="1104" idx="1"/>
              </p:cNvCxnSpPr>
              <p:nvPr/>
            </p:nvCxnSpPr>
            <p:spPr>
              <a:xfrm>
                <a:off x="5583350" y="3818517"/>
                <a:ext cx="1455600" cy="0"/>
              </a:xfrm>
              <a:prstGeom prst="straightConnector1">
                <a:avLst/>
              </a:prstGeom>
              <a:noFill/>
              <a:ln w="19050" cap="flat" cmpd="sng">
                <a:solidFill>
                  <a:schemeClr val="dk2"/>
                </a:solidFill>
                <a:prstDash val="solid"/>
                <a:round/>
                <a:headEnd type="none" w="med" len="med"/>
                <a:tailEnd type="triangle" w="med" len="med"/>
              </a:ln>
            </p:spPr>
          </p:cxnSp>
          <p:cxnSp>
            <p:nvCxnSpPr>
              <p:cNvPr id="1106" name="Google Shape;1106;p72"/>
              <p:cNvCxnSpPr>
                <a:stCxn id="1099" idx="3"/>
              </p:cNvCxnSpPr>
              <p:nvPr/>
            </p:nvCxnSpPr>
            <p:spPr>
              <a:xfrm>
                <a:off x="5583250" y="2893617"/>
                <a:ext cx="1467300" cy="693000"/>
              </a:xfrm>
              <a:prstGeom prst="straightConnector1">
                <a:avLst/>
              </a:prstGeom>
              <a:noFill/>
              <a:ln w="19050" cap="flat" cmpd="sng">
                <a:solidFill>
                  <a:schemeClr val="dk2"/>
                </a:solidFill>
                <a:prstDash val="solid"/>
                <a:round/>
                <a:headEnd type="none" w="med" len="med"/>
                <a:tailEnd type="triangle" w="med" len="med"/>
              </a:ln>
            </p:spPr>
          </p:cxnSp>
          <p:sp>
            <p:nvSpPr>
              <p:cNvPr id="1107" name="Google Shape;1107;p72"/>
              <p:cNvSpPr/>
              <p:nvPr/>
            </p:nvSpPr>
            <p:spPr>
              <a:xfrm>
                <a:off x="7038950" y="4425043"/>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1108" name="Google Shape;1108;p72"/>
              <p:cNvCxnSpPr>
                <a:stCxn id="1102" idx="3"/>
                <a:endCxn id="1107" idx="1"/>
              </p:cNvCxnSpPr>
              <p:nvPr/>
            </p:nvCxnSpPr>
            <p:spPr>
              <a:xfrm>
                <a:off x="5583250" y="3818517"/>
                <a:ext cx="1455600" cy="894900"/>
              </a:xfrm>
              <a:prstGeom prst="straightConnector1">
                <a:avLst/>
              </a:prstGeom>
              <a:noFill/>
              <a:ln w="19050" cap="flat" cmpd="sng">
                <a:solidFill>
                  <a:schemeClr val="dk2"/>
                </a:solidFill>
                <a:prstDash val="solid"/>
                <a:round/>
                <a:headEnd type="none" w="med" len="med"/>
                <a:tailEnd type="triangle" w="med" len="med"/>
              </a:ln>
            </p:spPr>
          </p:cxnSp>
          <p:sp>
            <p:nvSpPr>
              <p:cNvPr id="1109" name="Google Shape;1109;p72"/>
              <p:cNvSpPr/>
              <p:nvPr/>
            </p:nvSpPr>
            <p:spPr>
              <a:xfrm>
                <a:off x="7039150" y="17129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1110" name="Google Shape;1110;p72"/>
              <p:cNvCxnSpPr>
                <a:stCxn id="1099" idx="3"/>
                <a:endCxn id="1109" idx="1"/>
              </p:cNvCxnSpPr>
              <p:nvPr/>
            </p:nvCxnSpPr>
            <p:spPr>
              <a:xfrm rot="10800000" flipH="1">
                <a:off x="5583250" y="2001417"/>
                <a:ext cx="1455900" cy="892200"/>
              </a:xfrm>
              <a:prstGeom prst="straightConnector1">
                <a:avLst/>
              </a:prstGeom>
              <a:noFill/>
              <a:ln w="19050" cap="flat" cmpd="sng">
                <a:solidFill>
                  <a:schemeClr val="dk2"/>
                </a:solidFill>
                <a:prstDash val="solid"/>
                <a:round/>
                <a:headEnd type="none" w="med" len="med"/>
                <a:tailEnd type="triangle" w="med" len="med"/>
              </a:ln>
            </p:spPr>
          </p:cxnSp>
          <p:sp>
            <p:nvSpPr>
              <p:cNvPr id="1111" name="Google Shape;1111;p72"/>
              <p:cNvSpPr/>
              <p:nvPr/>
            </p:nvSpPr>
            <p:spPr>
              <a:xfrm>
                <a:off x="4104250"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12" name="Google Shape;1112;p72"/>
              <p:cNvSpPr/>
              <p:nvPr/>
            </p:nvSpPr>
            <p:spPr>
              <a:xfrm>
                <a:off x="7040848" y="4424544"/>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13" name="Google Shape;1113;p72"/>
              <p:cNvSpPr/>
              <p:nvPr/>
            </p:nvSpPr>
            <p:spPr>
              <a:xfrm>
                <a:off x="7039150" y="26007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14" name="Google Shape;1114;p72"/>
              <p:cNvSpPr/>
              <p:nvPr/>
            </p:nvSpPr>
            <p:spPr>
              <a:xfrm>
                <a:off x="7039150" y="354320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pic>
            <p:nvPicPr>
              <p:cNvPr id="1115" name="Google Shape;1115;p72" title="table (1).png"/>
              <p:cNvPicPr preferRelativeResize="0"/>
              <p:nvPr/>
            </p:nvPicPr>
            <p:blipFill>
              <a:blip r:embed="rId3">
                <a:alphaModFix/>
              </a:blip>
              <a:stretch>
                <a:fillRect/>
              </a:stretch>
            </p:blipFill>
            <p:spPr>
              <a:xfrm>
                <a:off x="3624399" y="2692440"/>
                <a:ext cx="393275" cy="393275"/>
              </a:xfrm>
              <a:prstGeom prst="rect">
                <a:avLst/>
              </a:prstGeom>
              <a:noFill/>
              <a:ln>
                <a:noFill/>
              </a:ln>
            </p:spPr>
          </p:pic>
          <p:pic>
            <p:nvPicPr>
              <p:cNvPr id="1116" name="Google Shape;1116;p72" title="table (1).png"/>
              <p:cNvPicPr preferRelativeResize="0"/>
              <p:nvPr/>
            </p:nvPicPr>
            <p:blipFill>
              <a:blip r:embed="rId3">
                <a:alphaModFix/>
              </a:blip>
              <a:stretch>
                <a:fillRect/>
              </a:stretch>
            </p:blipFill>
            <p:spPr>
              <a:xfrm>
                <a:off x="8604724" y="2679913"/>
                <a:ext cx="393275" cy="393275"/>
              </a:xfrm>
              <a:prstGeom prst="rect">
                <a:avLst/>
              </a:prstGeom>
              <a:noFill/>
              <a:ln>
                <a:noFill/>
              </a:ln>
            </p:spPr>
          </p:pic>
          <p:pic>
            <p:nvPicPr>
              <p:cNvPr id="1117" name="Google Shape;1117;p72" title="table (1).png"/>
              <p:cNvPicPr preferRelativeResize="0"/>
              <p:nvPr/>
            </p:nvPicPr>
            <p:blipFill>
              <a:blip r:embed="rId3">
                <a:alphaModFix/>
              </a:blip>
              <a:stretch>
                <a:fillRect/>
              </a:stretch>
            </p:blipFill>
            <p:spPr>
              <a:xfrm>
                <a:off x="8617257" y="3609784"/>
                <a:ext cx="393275" cy="393275"/>
              </a:xfrm>
              <a:prstGeom prst="rect">
                <a:avLst/>
              </a:prstGeom>
              <a:noFill/>
              <a:ln>
                <a:noFill/>
              </a:ln>
            </p:spPr>
          </p:pic>
          <p:pic>
            <p:nvPicPr>
              <p:cNvPr id="1118" name="Google Shape;1118;p72" title="table (1).png"/>
              <p:cNvPicPr preferRelativeResize="0"/>
              <p:nvPr/>
            </p:nvPicPr>
            <p:blipFill>
              <a:blip r:embed="rId3">
                <a:alphaModFix/>
              </a:blip>
              <a:stretch>
                <a:fillRect/>
              </a:stretch>
            </p:blipFill>
            <p:spPr>
              <a:xfrm>
                <a:off x="8617249" y="4539613"/>
                <a:ext cx="393275" cy="393275"/>
              </a:xfrm>
              <a:prstGeom prst="rect">
                <a:avLst/>
              </a:prstGeom>
              <a:noFill/>
              <a:ln>
                <a:noFill/>
              </a:ln>
            </p:spPr>
          </p:pic>
          <p:sp>
            <p:nvSpPr>
              <p:cNvPr id="1119" name="Google Shape;1119;p72"/>
              <p:cNvSpPr txBox="1"/>
              <p:nvPr/>
            </p:nvSpPr>
            <p:spPr>
              <a:xfrm>
                <a:off x="3808801" y="1517791"/>
                <a:ext cx="2748900" cy="6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ctr" rtl="0">
                  <a:spcBef>
                    <a:spcPts val="0"/>
                  </a:spcBef>
                  <a:spcAft>
                    <a:spcPts val="0"/>
                  </a:spcAft>
                  <a:buNone/>
                </a:pPr>
                <a:r>
                  <a:rPr lang="en-GB" sz="1600" b="1">
                    <a:solidFill>
                      <a:srgbClr val="990000"/>
                    </a:solidFill>
                    <a:latin typeface="Roboto"/>
                    <a:ea typeface="Roboto"/>
                    <a:cs typeface="Roboto"/>
                    <a:sym typeface="Roboto"/>
                  </a:rPr>
                  <a:t>Cough = yes, Fever = yes, Runny nose = no) = 50% </a:t>
                </a:r>
                <a:endParaRPr sz="1600" b="1">
                  <a:solidFill>
                    <a:srgbClr val="990000"/>
                  </a:solidFill>
                  <a:latin typeface="Roboto"/>
                  <a:ea typeface="Roboto"/>
                  <a:cs typeface="Roboto"/>
                  <a:sym typeface="Roboto"/>
                </a:endParaRPr>
              </a:p>
            </p:txBody>
          </p:sp>
          <p:sp>
            <p:nvSpPr>
              <p:cNvPr id="1120" name="Google Shape;1120;p72"/>
              <p:cNvSpPr/>
              <p:nvPr/>
            </p:nvSpPr>
            <p:spPr>
              <a:xfrm>
                <a:off x="6268950" y="1146113"/>
                <a:ext cx="2658925" cy="1380500"/>
              </a:xfrm>
              <a:custGeom>
                <a:avLst/>
                <a:gdLst/>
                <a:ahLst/>
                <a:cxnLst/>
                <a:rect l="l" t="t" r="r" b="b"/>
                <a:pathLst>
                  <a:path w="106357" h="55220" extrusionOk="0">
                    <a:moveTo>
                      <a:pt x="94248" y="55220"/>
                    </a:moveTo>
                    <a:cubicBezTo>
                      <a:pt x="98623" y="50298"/>
                      <a:pt x="104487" y="45635"/>
                      <a:pt x="105778" y="39178"/>
                    </a:cubicBezTo>
                    <a:cubicBezTo>
                      <a:pt x="108244" y="26849"/>
                      <a:pt x="102184" y="9791"/>
                      <a:pt x="90738" y="4587"/>
                    </a:cubicBezTo>
                    <a:cubicBezTo>
                      <a:pt x="62694" y="-8163"/>
                      <a:pt x="27559" y="8367"/>
                      <a:pt x="0" y="22133"/>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121" name="Google Shape;1121;p72"/>
              <p:cNvSpPr/>
              <p:nvPr/>
            </p:nvSpPr>
            <p:spPr>
              <a:xfrm>
                <a:off x="6532150" y="1461324"/>
                <a:ext cx="2569025" cy="2117983"/>
              </a:xfrm>
              <a:custGeom>
                <a:avLst/>
                <a:gdLst/>
                <a:ahLst/>
                <a:cxnLst/>
                <a:rect l="l" t="t" r="r" b="b"/>
                <a:pathLst>
                  <a:path w="102761" h="75961" extrusionOk="0">
                    <a:moveTo>
                      <a:pt x="83720" y="75961"/>
                    </a:moveTo>
                    <a:cubicBezTo>
                      <a:pt x="104695" y="64309"/>
                      <a:pt x="110200" y="17586"/>
                      <a:pt x="90237" y="4273"/>
                    </a:cubicBezTo>
                    <a:cubicBezTo>
                      <a:pt x="82648" y="-788"/>
                      <a:pt x="72288" y="263"/>
                      <a:pt x="63166" y="263"/>
                    </a:cubicBezTo>
                    <a:cubicBezTo>
                      <a:pt x="52800" y="263"/>
                      <a:pt x="42249" y="-768"/>
                      <a:pt x="32084" y="1265"/>
                    </a:cubicBezTo>
                    <a:cubicBezTo>
                      <a:pt x="21274" y="3427"/>
                      <a:pt x="11024" y="9286"/>
                      <a:pt x="0" y="9286"/>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122" name="Google Shape;1122;p72"/>
              <p:cNvSpPr/>
              <p:nvPr/>
            </p:nvSpPr>
            <p:spPr>
              <a:xfrm>
                <a:off x="5980700" y="2463975"/>
                <a:ext cx="952500" cy="2486700"/>
              </a:xfrm>
              <a:custGeom>
                <a:avLst/>
                <a:gdLst/>
                <a:ahLst/>
                <a:cxnLst/>
                <a:rect l="l" t="t" r="r" b="b"/>
                <a:pathLst>
                  <a:path w="38100" h="99468" extrusionOk="0">
                    <a:moveTo>
                      <a:pt x="38100" y="98759"/>
                    </a:moveTo>
                    <a:cubicBezTo>
                      <a:pt x="29729" y="101549"/>
                      <a:pt x="18808" y="95152"/>
                      <a:pt x="14037" y="87730"/>
                    </a:cubicBezTo>
                    <a:cubicBezTo>
                      <a:pt x="5332" y="74188"/>
                      <a:pt x="8663" y="55985"/>
                      <a:pt x="6016" y="40105"/>
                    </a:cubicBezTo>
                    <a:cubicBezTo>
                      <a:pt x="3794" y="26771"/>
                      <a:pt x="0" y="13518"/>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grpSp>
        <p:sp>
          <p:nvSpPr>
            <p:cNvPr id="1123" name="Google Shape;1123;p72"/>
            <p:cNvSpPr txBox="1"/>
            <p:nvPr/>
          </p:nvSpPr>
          <p:spPr>
            <a:xfrm>
              <a:off x="5583350" y="645512"/>
              <a:ext cx="2519100" cy="5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990000"/>
                  </a:solidFill>
                  <a:latin typeface="Roboto"/>
                  <a:ea typeface="Roboto"/>
                  <a:cs typeface="Roboto"/>
                  <a:sym typeface="Roboto"/>
                </a:rPr>
                <a:t>Bayesian inference</a:t>
              </a:r>
              <a:endParaRPr sz="2000" b="1">
                <a:solidFill>
                  <a:srgbClr val="99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73"/>
          <p:cNvSpPr/>
          <p:nvPr/>
        </p:nvSpPr>
        <p:spPr>
          <a:xfrm>
            <a:off x="4104250"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sp>
        <p:nvSpPr>
          <p:cNvPr id="1129" name="Google Shape;1129;p73"/>
          <p:cNvSpPr/>
          <p:nvPr/>
        </p:nvSpPr>
        <p:spPr>
          <a:xfrm>
            <a:off x="7038950"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1130" name="Google Shape;1130;p73"/>
          <p:cNvCxnSpPr>
            <a:endCxn id="1129" idx="1"/>
          </p:cNvCxnSpPr>
          <p:nvPr/>
        </p:nvCxnSpPr>
        <p:spPr>
          <a:xfrm>
            <a:off x="5583350" y="2893617"/>
            <a:ext cx="1455600" cy="0"/>
          </a:xfrm>
          <a:prstGeom prst="straightConnector1">
            <a:avLst/>
          </a:prstGeom>
          <a:noFill/>
          <a:ln w="19050" cap="flat" cmpd="sng">
            <a:solidFill>
              <a:schemeClr val="dk2"/>
            </a:solidFill>
            <a:prstDash val="solid"/>
            <a:round/>
            <a:headEnd type="none" w="med" len="med"/>
            <a:tailEnd type="triangle" w="med" len="med"/>
          </a:ln>
        </p:spPr>
      </p:cxnSp>
      <p:sp>
        <p:nvSpPr>
          <p:cNvPr id="1131" name="Google Shape;1131;p73"/>
          <p:cNvSpPr/>
          <p:nvPr/>
        </p:nvSpPr>
        <p:spPr>
          <a:xfrm>
            <a:off x="4104250"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1132" name="Google Shape;1132;p73"/>
          <p:cNvCxnSpPr>
            <a:stCxn id="1131" idx="3"/>
          </p:cNvCxnSpPr>
          <p:nvPr/>
        </p:nvCxnSpPr>
        <p:spPr>
          <a:xfrm rot="10800000" flipH="1">
            <a:off x="5583250" y="3144117"/>
            <a:ext cx="1466400" cy="674400"/>
          </a:xfrm>
          <a:prstGeom prst="straightConnector1">
            <a:avLst/>
          </a:prstGeom>
          <a:noFill/>
          <a:ln w="19050" cap="flat" cmpd="sng">
            <a:solidFill>
              <a:schemeClr val="dk2"/>
            </a:solidFill>
            <a:prstDash val="solid"/>
            <a:round/>
            <a:headEnd type="none" w="med" len="med"/>
            <a:tailEnd type="triangle" w="med" len="med"/>
          </a:ln>
        </p:spPr>
      </p:cxnSp>
      <p:sp>
        <p:nvSpPr>
          <p:cNvPr id="1133" name="Google Shape;1133;p73"/>
          <p:cNvSpPr/>
          <p:nvPr/>
        </p:nvSpPr>
        <p:spPr>
          <a:xfrm>
            <a:off x="7038950"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1134" name="Google Shape;1134;p73"/>
          <p:cNvCxnSpPr>
            <a:endCxn id="1133" idx="1"/>
          </p:cNvCxnSpPr>
          <p:nvPr/>
        </p:nvCxnSpPr>
        <p:spPr>
          <a:xfrm>
            <a:off x="5583350" y="3818517"/>
            <a:ext cx="1455600" cy="0"/>
          </a:xfrm>
          <a:prstGeom prst="straightConnector1">
            <a:avLst/>
          </a:prstGeom>
          <a:noFill/>
          <a:ln w="19050" cap="flat" cmpd="sng">
            <a:solidFill>
              <a:schemeClr val="dk2"/>
            </a:solidFill>
            <a:prstDash val="solid"/>
            <a:round/>
            <a:headEnd type="none" w="med" len="med"/>
            <a:tailEnd type="triangle" w="med" len="med"/>
          </a:ln>
        </p:spPr>
      </p:cxnSp>
      <p:cxnSp>
        <p:nvCxnSpPr>
          <p:cNvPr id="1135" name="Google Shape;1135;p73"/>
          <p:cNvCxnSpPr>
            <a:stCxn id="1128" idx="3"/>
          </p:cNvCxnSpPr>
          <p:nvPr/>
        </p:nvCxnSpPr>
        <p:spPr>
          <a:xfrm>
            <a:off x="5583250" y="2893617"/>
            <a:ext cx="1467300" cy="693000"/>
          </a:xfrm>
          <a:prstGeom prst="straightConnector1">
            <a:avLst/>
          </a:prstGeom>
          <a:noFill/>
          <a:ln w="19050" cap="flat" cmpd="sng">
            <a:solidFill>
              <a:schemeClr val="dk2"/>
            </a:solidFill>
            <a:prstDash val="solid"/>
            <a:round/>
            <a:headEnd type="none" w="med" len="med"/>
            <a:tailEnd type="triangle" w="med" len="med"/>
          </a:ln>
        </p:spPr>
      </p:cxnSp>
      <p:sp>
        <p:nvSpPr>
          <p:cNvPr id="1136" name="Google Shape;1136;p73"/>
          <p:cNvSpPr/>
          <p:nvPr/>
        </p:nvSpPr>
        <p:spPr>
          <a:xfrm>
            <a:off x="7038950" y="4425043"/>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1137" name="Google Shape;1137;p73"/>
          <p:cNvCxnSpPr>
            <a:stCxn id="1131" idx="3"/>
            <a:endCxn id="1136" idx="1"/>
          </p:cNvCxnSpPr>
          <p:nvPr/>
        </p:nvCxnSpPr>
        <p:spPr>
          <a:xfrm>
            <a:off x="5583250" y="3818517"/>
            <a:ext cx="1455600" cy="894900"/>
          </a:xfrm>
          <a:prstGeom prst="straightConnector1">
            <a:avLst/>
          </a:prstGeom>
          <a:noFill/>
          <a:ln w="19050" cap="flat" cmpd="sng">
            <a:solidFill>
              <a:schemeClr val="dk2"/>
            </a:solidFill>
            <a:prstDash val="solid"/>
            <a:round/>
            <a:headEnd type="none" w="med" len="med"/>
            <a:tailEnd type="triangle" w="med" len="med"/>
          </a:ln>
        </p:spPr>
      </p:cxnSp>
      <p:sp>
        <p:nvSpPr>
          <p:cNvPr id="1138" name="Google Shape;1138;p73"/>
          <p:cNvSpPr/>
          <p:nvPr/>
        </p:nvSpPr>
        <p:spPr>
          <a:xfrm>
            <a:off x="7039150" y="17129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1139" name="Google Shape;1139;p73"/>
          <p:cNvCxnSpPr>
            <a:stCxn id="1128" idx="3"/>
            <a:endCxn id="1138" idx="1"/>
          </p:cNvCxnSpPr>
          <p:nvPr/>
        </p:nvCxnSpPr>
        <p:spPr>
          <a:xfrm rot="10800000" flipH="1">
            <a:off x="5583250" y="2001417"/>
            <a:ext cx="1455900" cy="892200"/>
          </a:xfrm>
          <a:prstGeom prst="straightConnector1">
            <a:avLst/>
          </a:prstGeom>
          <a:noFill/>
          <a:ln w="19050" cap="flat" cmpd="sng">
            <a:solidFill>
              <a:schemeClr val="dk2"/>
            </a:solidFill>
            <a:prstDash val="solid"/>
            <a:round/>
            <a:headEnd type="none" w="med" len="med"/>
            <a:tailEnd type="triangle" w="med" len="med"/>
          </a:ln>
        </p:spPr>
      </p:cxnSp>
      <p:sp>
        <p:nvSpPr>
          <p:cNvPr id="1140" name="Google Shape;1140;p73"/>
          <p:cNvSpPr/>
          <p:nvPr/>
        </p:nvSpPr>
        <p:spPr>
          <a:xfrm>
            <a:off x="4104250"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41" name="Google Shape;1141;p73"/>
          <p:cNvSpPr/>
          <p:nvPr/>
        </p:nvSpPr>
        <p:spPr>
          <a:xfrm>
            <a:off x="7045117" y="4420682"/>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42" name="Google Shape;1142;p73"/>
          <p:cNvSpPr/>
          <p:nvPr/>
        </p:nvSpPr>
        <p:spPr>
          <a:xfrm>
            <a:off x="7039150" y="26007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43" name="Google Shape;1143;p73"/>
          <p:cNvSpPr/>
          <p:nvPr/>
        </p:nvSpPr>
        <p:spPr>
          <a:xfrm>
            <a:off x="7039150" y="354320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pic>
        <p:nvPicPr>
          <p:cNvPr id="1144" name="Google Shape;1144;p73" title="table (1).png"/>
          <p:cNvPicPr preferRelativeResize="0"/>
          <p:nvPr/>
        </p:nvPicPr>
        <p:blipFill>
          <a:blip r:embed="rId3">
            <a:alphaModFix/>
          </a:blip>
          <a:stretch>
            <a:fillRect/>
          </a:stretch>
        </p:blipFill>
        <p:spPr>
          <a:xfrm>
            <a:off x="3624399" y="2692440"/>
            <a:ext cx="393275" cy="393275"/>
          </a:xfrm>
          <a:prstGeom prst="rect">
            <a:avLst/>
          </a:prstGeom>
          <a:noFill/>
          <a:ln>
            <a:noFill/>
          </a:ln>
        </p:spPr>
      </p:pic>
      <p:pic>
        <p:nvPicPr>
          <p:cNvPr id="1145" name="Google Shape;1145;p73" title="table (1).png"/>
          <p:cNvPicPr preferRelativeResize="0"/>
          <p:nvPr/>
        </p:nvPicPr>
        <p:blipFill>
          <a:blip r:embed="rId3">
            <a:alphaModFix/>
          </a:blip>
          <a:stretch>
            <a:fillRect/>
          </a:stretch>
        </p:blipFill>
        <p:spPr>
          <a:xfrm>
            <a:off x="8604724" y="2679913"/>
            <a:ext cx="393275" cy="393275"/>
          </a:xfrm>
          <a:prstGeom prst="rect">
            <a:avLst/>
          </a:prstGeom>
          <a:noFill/>
          <a:ln>
            <a:noFill/>
          </a:ln>
        </p:spPr>
      </p:pic>
      <p:pic>
        <p:nvPicPr>
          <p:cNvPr id="1146" name="Google Shape;1146;p73" title="table (1).png"/>
          <p:cNvPicPr preferRelativeResize="0"/>
          <p:nvPr/>
        </p:nvPicPr>
        <p:blipFill>
          <a:blip r:embed="rId3">
            <a:alphaModFix/>
          </a:blip>
          <a:stretch>
            <a:fillRect/>
          </a:stretch>
        </p:blipFill>
        <p:spPr>
          <a:xfrm>
            <a:off x="8617257" y="3609784"/>
            <a:ext cx="393275" cy="393275"/>
          </a:xfrm>
          <a:prstGeom prst="rect">
            <a:avLst/>
          </a:prstGeom>
          <a:noFill/>
          <a:ln>
            <a:noFill/>
          </a:ln>
        </p:spPr>
      </p:pic>
      <p:pic>
        <p:nvPicPr>
          <p:cNvPr id="1147" name="Google Shape;1147;p73" title="table (1).png"/>
          <p:cNvPicPr preferRelativeResize="0"/>
          <p:nvPr/>
        </p:nvPicPr>
        <p:blipFill>
          <a:blip r:embed="rId3">
            <a:alphaModFix/>
          </a:blip>
          <a:stretch>
            <a:fillRect/>
          </a:stretch>
        </p:blipFill>
        <p:spPr>
          <a:xfrm>
            <a:off x="8617249" y="4539613"/>
            <a:ext cx="393275" cy="393275"/>
          </a:xfrm>
          <a:prstGeom prst="rect">
            <a:avLst/>
          </a:prstGeom>
          <a:noFill/>
          <a:ln>
            <a:noFill/>
          </a:ln>
        </p:spPr>
      </p:pic>
      <p:sp>
        <p:nvSpPr>
          <p:cNvPr id="1148" name="Google Shape;1148;p73"/>
          <p:cNvSpPr txBox="1"/>
          <p:nvPr/>
        </p:nvSpPr>
        <p:spPr>
          <a:xfrm>
            <a:off x="3762368" y="1555909"/>
            <a:ext cx="2748900" cy="6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ctr" rtl="0">
              <a:spcBef>
                <a:spcPts val="0"/>
              </a:spcBef>
              <a:spcAft>
                <a:spcPts val="0"/>
              </a:spcAft>
              <a:buNone/>
            </a:pPr>
            <a:r>
              <a:rPr lang="en-GB" sz="1600" b="1">
                <a:solidFill>
                  <a:srgbClr val="38761D"/>
                </a:solidFill>
                <a:latin typeface="Roboto"/>
                <a:ea typeface="Roboto"/>
                <a:cs typeface="Roboto"/>
                <a:sym typeface="Roboto"/>
              </a:rPr>
              <a:t>Cough = text</a:t>
            </a:r>
            <a:r>
              <a:rPr lang="en-GB" sz="1600" b="1">
                <a:solidFill>
                  <a:srgbClr val="990000"/>
                </a:solidFill>
                <a:latin typeface="Roboto"/>
                <a:ea typeface="Roboto"/>
                <a:cs typeface="Roboto"/>
                <a:sym typeface="Roboto"/>
              </a:rPr>
              <a:t>, Fever = yes, Runny nose = no) = ? </a:t>
            </a:r>
            <a:endParaRPr sz="1600" b="1">
              <a:solidFill>
                <a:srgbClr val="990000"/>
              </a:solidFill>
              <a:latin typeface="Roboto"/>
              <a:ea typeface="Roboto"/>
              <a:cs typeface="Roboto"/>
              <a:sym typeface="Roboto"/>
            </a:endParaRPr>
          </a:p>
        </p:txBody>
      </p:sp>
      <p:grpSp>
        <p:nvGrpSpPr>
          <p:cNvPr id="1149" name="Google Shape;1149;p73"/>
          <p:cNvGrpSpPr/>
          <p:nvPr/>
        </p:nvGrpSpPr>
        <p:grpSpPr>
          <a:xfrm>
            <a:off x="946715" y="2519406"/>
            <a:ext cx="1197356" cy="1408507"/>
            <a:chOff x="1089023" y="3390297"/>
            <a:chExt cx="1357392" cy="1596766"/>
          </a:xfrm>
        </p:grpSpPr>
        <p:sp>
          <p:nvSpPr>
            <p:cNvPr id="1150" name="Google Shape;1150;p73"/>
            <p:cNvSpPr/>
            <p:nvPr/>
          </p:nvSpPr>
          <p:spPr>
            <a:xfrm>
              <a:off x="1089023" y="3514363"/>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r>
                <a:rPr lang="en-GB" sz="495">
                  <a:latin typeface="Roboto"/>
                  <a:ea typeface="Roboto"/>
                  <a:cs typeface="Roboto"/>
                  <a:sym typeface="Roboto"/>
                </a:rPr>
                <a:t>TODO: Stefan</a:t>
              </a:r>
              <a:endParaRPr sz="495">
                <a:latin typeface="Roboto"/>
                <a:ea typeface="Roboto"/>
                <a:cs typeface="Roboto"/>
                <a:sym typeface="Roboto"/>
              </a:endParaRPr>
            </a:p>
          </p:txBody>
        </p:sp>
        <p:sp>
          <p:nvSpPr>
            <p:cNvPr id="1151" name="Google Shape;1151;p73"/>
            <p:cNvSpPr/>
            <p:nvPr/>
          </p:nvSpPr>
          <p:spPr>
            <a:xfrm>
              <a:off x="1150145" y="3454845"/>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endParaRPr sz="495">
                <a:latin typeface="Roboto"/>
                <a:ea typeface="Roboto"/>
                <a:cs typeface="Roboto"/>
                <a:sym typeface="Roboto"/>
              </a:endParaRPr>
            </a:p>
          </p:txBody>
        </p:sp>
        <p:sp>
          <p:nvSpPr>
            <p:cNvPr id="1152" name="Google Shape;1152;p73"/>
            <p:cNvSpPr/>
            <p:nvPr/>
          </p:nvSpPr>
          <p:spPr>
            <a:xfrm>
              <a:off x="1211315" y="3390297"/>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t" anchorCtr="0">
              <a:noAutofit/>
            </a:bodyPr>
            <a:lstStyle/>
            <a:p>
              <a:pPr marL="0" lvl="0" indent="0" algn="just" rtl="0">
                <a:spcBef>
                  <a:spcPts val="0"/>
                </a:spcBef>
                <a:spcAft>
                  <a:spcPts val="0"/>
                </a:spcAft>
                <a:buNone/>
              </a:pPr>
              <a:r>
                <a:rPr lang="en-GB" sz="707">
                  <a:latin typeface="Roboto"/>
                  <a:ea typeface="Roboto"/>
                  <a:cs typeface="Roboto"/>
                  <a:sym typeface="Roboto"/>
                </a:rPr>
                <a:t>Patient </a:t>
              </a:r>
              <a:r>
                <a:rPr lang="en-GB" sz="707">
                  <a:highlight>
                    <a:srgbClr val="F4CCCC"/>
                  </a:highlight>
                  <a:latin typeface="Roboto"/>
                  <a:ea typeface="Roboto"/>
                  <a:cs typeface="Roboto"/>
                  <a:sym typeface="Roboto"/>
                </a:rPr>
                <a:t>has had a hacking cough for the past 3 days</a:t>
              </a:r>
              <a:r>
                <a:rPr lang="en-GB" sz="707">
                  <a:latin typeface="Roboto"/>
                  <a:ea typeface="Roboto"/>
                  <a:cs typeface="Roboto"/>
                  <a:sym typeface="Roboto"/>
                </a:rPr>
                <a:t>. She also has a fever, but she is not sure when this started. Patient may have pneumonia, but more testing is required. </a:t>
              </a:r>
              <a:endParaRPr sz="707">
                <a:latin typeface="Roboto"/>
                <a:ea typeface="Roboto"/>
                <a:cs typeface="Roboto"/>
                <a:sym typeface="Roboto"/>
              </a:endParaRPr>
            </a:p>
          </p:txBody>
        </p:sp>
        <p:sp>
          <p:nvSpPr>
            <p:cNvPr id="1153" name="Google Shape;1153;p73"/>
            <p:cNvSpPr/>
            <p:nvPr/>
          </p:nvSpPr>
          <p:spPr>
            <a:xfrm>
              <a:off x="1211315" y="3390297"/>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r>
                <a:rPr lang="en-GB" sz="1300">
                  <a:latin typeface="Roboto"/>
                  <a:ea typeface="Roboto"/>
                  <a:cs typeface="Roboto"/>
                  <a:sym typeface="Roboto"/>
                </a:rPr>
                <a:t>Patient has had a hacking cough for the past three days…</a:t>
              </a:r>
              <a:endParaRPr sz="1300">
                <a:latin typeface="Roboto"/>
                <a:ea typeface="Roboto"/>
                <a:cs typeface="Roboto"/>
                <a:sym typeface="Roboto"/>
              </a:endParaRPr>
            </a:p>
          </p:txBody>
        </p:sp>
      </p:grpSp>
      <p:sp>
        <p:nvSpPr>
          <p:cNvPr id="1154" name="Google Shape;1154;p73"/>
          <p:cNvSpPr/>
          <p:nvPr/>
        </p:nvSpPr>
        <p:spPr>
          <a:xfrm>
            <a:off x="2308550" y="2336372"/>
            <a:ext cx="421500" cy="4260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155" name="Google Shape;1155;p73"/>
          <p:cNvGrpSpPr/>
          <p:nvPr/>
        </p:nvGrpSpPr>
        <p:grpSpPr>
          <a:xfrm>
            <a:off x="5583350" y="645500"/>
            <a:ext cx="3560700" cy="4305175"/>
            <a:chOff x="5583350" y="645500"/>
            <a:chExt cx="3560700" cy="4305175"/>
          </a:xfrm>
        </p:grpSpPr>
        <p:sp>
          <p:nvSpPr>
            <p:cNvPr id="1156" name="Google Shape;1156;p73"/>
            <p:cNvSpPr/>
            <p:nvPr/>
          </p:nvSpPr>
          <p:spPr>
            <a:xfrm>
              <a:off x="6268950" y="1146113"/>
              <a:ext cx="2658925" cy="1380500"/>
            </a:xfrm>
            <a:custGeom>
              <a:avLst/>
              <a:gdLst/>
              <a:ahLst/>
              <a:cxnLst/>
              <a:rect l="l" t="t" r="r" b="b"/>
              <a:pathLst>
                <a:path w="106357" h="55220" extrusionOk="0">
                  <a:moveTo>
                    <a:pt x="94248" y="55220"/>
                  </a:moveTo>
                  <a:cubicBezTo>
                    <a:pt x="98623" y="50298"/>
                    <a:pt x="104487" y="45635"/>
                    <a:pt x="105778" y="39178"/>
                  </a:cubicBezTo>
                  <a:cubicBezTo>
                    <a:pt x="108244" y="26849"/>
                    <a:pt x="102184" y="9791"/>
                    <a:pt x="90738" y="4587"/>
                  </a:cubicBezTo>
                  <a:cubicBezTo>
                    <a:pt x="62694" y="-8163"/>
                    <a:pt x="27559" y="8367"/>
                    <a:pt x="0" y="22133"/>
                  </a:cubicBezTo>
                </a:path>
              </a:pathLst>
            </a:custGeom>
            <a:noFill/>
            <a:ln w="19050" cap="flat" cmpd="sng">
              <a:solidFill>
                <a:srgbClr val="38761D"/>
              </a:solidFill>
              <a:prstDash val="dash"/>
              <a:round/>
              <a:headEnd type="none" w="med" len="med"/>
              <a:tailEnd type="stealth" w="med" len="med"/>
            </a:ln>
          </p:spPr>
          <p:txBody>
            <a:bodyPr/>
            <a:lstStyle/>
            <a:p>
              <a:endParaRPr lang="en-US"/>
            </a:p>
          </p:txBody>
        </p:sp>
        <p:sp>
          <p:nvSpPr>
            <p:cNvPr id="1157" name="Google Shape;1157;p73"/>
            <p:cNvSpPr/>
            <p:nvPr/>
          </p:nvSpPr>
          <p:spPr>
            <a:xfrm>
              <a:off x="6532150" y="1461324"/>
              <a:ext cx="2569025" cy="2117983"/>
            </a:xfrm>
            <a:custGeom>
              <a:avLst/>
              <a:gdLst/>
              <a:ahLst/>
              <a:cxnLst/>
              <a:rect l="l" t="t" r="r" b="b"/>
              <a:pathLst>
                <a:path w="102761" h="75961" extrusionOk="0">
                  <a:moveTo>
                    <a:pt x="83720" y="75961"/>
                  </a:moveTo>
                  <a:cubicBezTo>
                    <a:pt x="104695" y="64309"/>
                    <a:pt x="110200" y="17586"/>
                    <a:pt x="90237" y="4273"/>
                  </a:cubicBezTo>
                  <a:cubicBezTo>
                    <a:pt x="82648" y="-788"/>
                    <a:pt x="72288" y="263"/>
                    <a:pt x="63166" y="263"/>
                  </a:cubicBezTo>
                  <a:cubicBezTo>
                    <a:pt x="52800" y="263"/>
                    <a:pt x="42249" y="-768"/>
                    <a:pt x="32084" y="1265"/>
                  </a:cubicBezTo>
                  <a:cubicBezTo>
                    <a:pt x="21274" y="3427"/>
                    <a:pt x="11024" y="9286"/>
                    <a:pt x="0" y="9286"/>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158" name="Google Shape;1158;p73"/>
            <p:cNvSpPr/>
            <p:nvPr/>
          </p:nvSpPr>
          <p:spPr>
            <a:xfrm>
              <a:off x="5980700" y="2463975"/>
              <a:ext cx="952500" cy="2486700"/>
            </a:xfrm>
            <a:custGeom>
              <a:avLst/>
              <a:gdLst/>
              <a:ahLst/>
              <a:cxnLst/>
              <a:rect l="l" t="t" r="r" b="b"/>
              <a:pathLst>
                <a:path w="38100" h="99468" extrusionOk="0">
                  <a:moveTo>
                    <a:pt x="38100" y="98759"/>
                  </a:moveTo>
                  <a:cubicBezTo>
                    <a:pt x="29729" y="101549"/>
                    <a:pt x="18808" y="95152"/>
                    <a:pt x="14037" y="87730"/>
                  </a:cubicBezTo>
                  <a:cubicBezTo>
                    <a:pt x="5332" y="74188"/>
                    <a:pt x="8663" y="55985"/>
                    <a:pt x="6016" y="40105"/>
                  </a:cubicBezTo>
                  <a:cubicBezTo>
                    <a:pt x="3794" y="26771"/>
                    <a:pt x="0" y="13518"/>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159" name="Google Shape;1159;p73"/>
            <p:cNvSpPr txBox="1"/>
            <p:nvPr/>
          </p:nvSpPr>
          <p:spPr>
            <a:xfrm>
              <a:off x="5583350" y="645500"/>
              <a:ext cx="3560700" cy="5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990000"/>
                  </a:solidFill>
                  <a:latin typeface="Roboto"/>
                  <a:ea typeface="Roboto"/>
                  <a:cs typeface="Roboto"/>
                  <a:sym typeface="Roboto"/>
                </a:rPr>
                <a:t>Bayesian inference </a:t>
              </a:r>
              <a:r>
                <a:rPr lang="en-GB" sz="2000" b="1">
                  <a:solidFill>
                    <a:srgbClr val="38761D"/>
                  </a:solidFill>
                  <a:latin typeface="Roboto"/>
                  <a:ea typeface="Roboto"/>
                  <a:cs typeface="Roboto"/>
                  <a:sym typeface="Roboto"/>
                </a:rPr>
                <a:t>+ text</a:t>
              </a:r>
              <a:endParaRPr sz="2000" b="1">
                <a:solidFill>
                  <a:srgbClr val="38761D"/>
                </a:solidFill>
                <a:latin typeface="Roboto"/>
                <a:ea typeface="Roboto"/>
                <a:cs typeface="Roboto"/>
                <a:sym typeface="Roboto"/>
              </a:endParaRPr>
            </a:p>
          </p:txBody>
        </p:sp>
      </p:grpSp>
      <p:sp>
        <p:nvSpPr>
          <p:cNvPr id="1160" name="Google Shape;1160;p73"/>
          <p:cNvSpPr/>
          <p:nvPr/>
        </p:nvSpPr>
        <p:spPr>
          <a:xfrm>
            <a:off x="7041995" y="2598207"/>
            <a:ext cx="1479000" cy="576600"/>
          </a:xfrm>
          <a:prstGeom prst="roundRect">
            <a:avLst>
              <a:gd name="adj" fmla="val 16667"/>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161" name="Google Shape;1161;p73"/>
          <p:cNvSpPr txBox="1">
            <a:spLocks noGrp="1"/>
          </p:cNvSpPr>
          <p:nvPr>
            <p:ph type="title"/>
          </p:nvPr>
        </p:nvSpPr>
        <p:spPr>
          <a:xfrm>
            <a:off x="357725" y="190925"/>
            <a:ext cx="80793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is text useful in our Bayesian network?</a:t>
            </a:r>
            <a:endParaRPr/>
          </a:p>
        </p:txBody>
      </p:sp>
      <p:sp>
        <p:nvSpPr>
          <p:cNvPr id="1162" name="Google Shape;1162;p73"/>
          <p:cNvSpPr txBox="1"/>
          <p:nvPr/>
        </p:nvSpPr>
        <p:spPr>
          <a:xfrm>
            <a:off x="579025" y="4140875"/>
            <a:ext cx="42486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990000"/>
                </a:solidFill>
                <a:latin typeface="Roboto"/>
                <a:ea typeface="Roboto"/>
                <a:cs typeface="Roboto"/>
                <a:sym typeface="Roboto"/>
              </a:rPr>
              <a:t>Information extraction</a:t>
            </a:r>
            <a:endParaRPr sz="3000" b="1">
              <a:solidFill>
                <a:srgbClr val="990000"/>
              </a:solidFill>
              <a:latin typeface="Roboto"/>
              <a:ea typeface="Roboto"/>
              <a:cs typeface="Roboto"/>
              <a:sym typeface="Roboto"/>
            </a:endParaRPr>
          </a:p>
        </p:txBody>
      </p:sp>
      <p:graphicFrame>
        <p:nvGraphicFramePr>
          <p:cNvPr id="1163" name="Google Shape;1163;p73"/>
          <p:cNvGraphicFramePr/>
          <p:nvPr/>
        </p:nvGraphicFramePr>
        <p:xfrm>
          <a:off x="597175" y="1022263"/>
          <a:ext cx="2637325" cy="1219140"/>
        </p:xfrm>
        <a:graphic>
          <a:graphicData uri="http://schemas.openxmlformats.org/drawingml/2006/table">
            <a:tbl>
              <a:tblPr>
                <a:noFill/>
                <a:tableStyleId>{100A2754-A1B8-4B92-BF1F-A23621133457}</a:tableStyleId>
              </a:tblPr>
              <a:tblGrid>
                <a:gridCol w="1128100">
                  <a:extLst>
                    <a:ext uri="{9D8B030D-6E8A-4147-A177-3AD203B41FA5}">
                      <a16:colId xmlns:a16="http://schemas.microsoft.com/office/drawing/2014/main" val="20000"/>
                    </a:ext>
                  </a:extLst>
                </a:gridCol>
                <a:gridCol w="15092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b="1">
                          <a:latin typeface="Roboto"/>
                          <a:ea typeface="Roboto"/>
                          <a:cs typeface="Roboto"/>
                          <a:sym typeface="Roboto"/>
                        </a:rPr>
                        <a:t>Cough = ?</a:t>
                      </a:r>
                      <a:endParaRPr b="1">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Runny nose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4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1167"/>
        <p:cNvGrpSpPr/>
        <p:nvPr/>
      </p:nvGrpSpPr>
      <p:grpSpPr>
        <a:xfrm>
          <a:off x="0" y="0"/>
          <a:ext cx="0" cy="0"/>
          <a:chOff x="0" y="0"/>
          <a:chExt cx="0" cy="0"/>
        </a:xfrm>
      </p:grpSpPr>
      <p:sp>
        <p:nvSpPr>
          <p:cNvPr id="1168" name="Google Shape;1168;p74"/>
          <p:cNvSpPr txBox="1">
            <a:spLocks noGrp="1"/>
          </p:cNvSpPr>
          <p:nvPr>
            <p:ph type="title"/>
          </p:nvPr>
        </p:nvSpPr>
        <p:spPr>
          <a:xfrm>
            <a:off x="357725" y="190925"/>
            <a:ext cx="6124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Medical text contains information</a:t>
            </a:r>
            <a:endParaRPr/>
          </a:p>
        </p:txBody>
      </p:sp>
      <p:pic>
        <p:nvPicPr>
          <p:cNvPr id="1169" name="Google Shape;1169;p74"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sp>
        <p:nvSpPr>
          <p:cNvPr id="1170" name="Google Shape;1170;p74"/>
          <p:cNvSpPr txBox="1"/>
          <p:nvPr/>
        </p:nvSpPr>
        <p:spPr>
          <a:xfrm>
            <a:off x="1858975" y="1239638"/>
            <a:ext cx="2647800" cy="738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GB" sz="2200">
                <a:latin typeface="Roboto"/>
                <a:ea typeface="Roboto"/>
                <a:cs typeface="Roboto"/>
                <a:sym typeface="Roboto"/>
              </a:rPr>
              <a:t>Consultation notes</a:t>
            </a:r>
            <a:endParaRPr sz="2200">
              <a:latin typeface="Roboto"/>
              <a:ea typeface="Roboto"/>
              <a:cs typeface="Roboto"/>
              <a:sym typeface="Roboto"/>
            </a:endParaRPr>
          </a:p>
        </p:txBody>
      </p:sp>
      <p:sp>
        <p:nvSpPr>
          <p:cNvPr id="1171" name="Google Shape;1171;p74"/>
          <p:cNvSpPr/>
          <p:nvPr/>
        </p:nvSpPr>
        <p:spPr>
          <a:xfrm>
            <a:off x="5312350" y="12934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Roboto"/>
                <a:ea typeface="Roboto"/>
                <a:cs typeface="Roboto"/>
                <a:sym typeface="Roboto"/>
              </a:rPr>
              <a:t>TODO: Stefan</a:t>
            </a:r>
            <a:endParaRPr>
              <a:latin typeface="Roboto"/>
              <a:ea typeface="Roboto"/>
              <a:cs typeface="Roboto"/>
              <a:sym typeface="Roboto"/>
            </a:endParaRPr>
          </a:p>
        </p:txBody>
      </p:sp>
      <p:sp>
        <p:nvSpPr>
          <p:cNvPr id="1172" name="Google Shape;1172;p74"/>
          <p:cNvSpPr/>
          <p:nvPr/>
        </p:nvSpPr>
        <p:spPr>
          <a:xfrm>
            <a:off x="5464750" y="1145000"/>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73" name="Google Shape;1173;p74"/>
          <p:cNvSpPr/>
          <p:nvPr/>
        </p:nvSpPr>
        <p:spPr>
          <a:xfrm>
            <a:off x="5617268" y="984058"/>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2000">
                <a:latin typeface="Roboto"/>
                <a:ea typeface="Roboto"/>
                <a:cs typeface="Roboto"/>
                <a:sym typeface="Roboto"/>
              </a:rPr>
              <a:t>Patient </a:t>
            </a:r>
            <a:r>
              <a:rPr lang="en-GB" sz="2000">
                <a:highlight>
                  <a:srgbClr val="F4CCCC"/>
                </a:highlight>
                <a:latin typeface="Roboto"/>
                <a:ea typeface="Roboto"/>
                <a:cs typeface="Roboto"/>
                <a:sym typeface="Roboto"/>
              </a:rPr>
              <a:t>has had a hacking cough for the past 3 days</a:t>
            </a:r>
            <a:r>
              <a:rPr lang="en-GB" sz="2000">
                <a:latin typeface="Roboto"/>
                <a:ea typeface="Roboto"/>
                <a:cs typeface="Roboto"/>
                <a:sym typeface="Roboto"/>
              </a:rPr>
              <a:t>. She also has a fever, but she is not sure when this started. Patient may have pneumonia, but more testing is required. </a:t>
            </a:r>
            <a:endParaRPr sz="2000">
              <a:latin typeface="Roboto"/>
              <a:ea typeface="Roboto"/>
              <a:cs typeface="Roboto"/>
              <a:sym typeface="Roboto"/>
            </a:endParaRPr>
          </a:p>
        </p:txBody>
      </p:sp>
      <p:sp>
        <p:nvSpPr>
          <p:cNvPr id="1174" name="Google Shape;1174;p74"/>
          <p:cNvSpPr txBox="1"/>
          <p:nvPr/>
        </p:nvSpPr>
        <p:spPr>
          <a:xfrm>
            <a:off x="355025" y="2521600"/>
            <a:ext cx="4347300" cy="15315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Severity and extra context on symptoms</a:t>
            </a:r>
            <a:endParaRPr sz="2200">
              <a:latin typeface="Roboto"/>
              <a:ea typeface="Roboto"/>
              <a:cs typeface="Roboto"/>
              <a:sym typeface="Roboto"/>
            </a:endParaRPr>
          </a:p>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Indications of uncertainty</a:t>
            </a:r>
            <a:endParaRPr sz="2200">
              <a:latin typeface="Roboto"/>
              <a:ea typeface="Roboto"/>
              <a:cs typeface="Roboto"/>
              <a:sym typeface="Roboto"/>
            </a:endParaRPr>
          </a:p>
        </p:txBody>
      </p:sp>
      <p:sp>
        <p:nvSpPr>
          <p:cNvPr id="1175" name="Google Shape;1175;p74"/>
          <p:cNvSpPr/>
          <p:nvPr/>
        </p:nvSpPr>
        <p:spPr>
          <a:xfrm>
            <a:off x="4627150" y="2687050"/>
            <a:ext cx="200400" cy="5892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76" name="Google Shape;1176;p74"/>
          <p:cNvSpPr/>
          <p:nvPr/>
        </p:nvSpPr>
        <p:spPr>
          <a:xfrm>
            <a:off x="4627150" y="3410200"/>
            <a:ext cx="200400" cy="4299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177" name="Google Shape;1177;p74"/>
          <p:cNvSpPr/>
          <p:nvPr/>
        </p:nvSpPr>
        <p:spPr>
          <a:xfrm>
            <a:off x="5617268" y="984058"/>
            <a:ext cx="3079800" cy="3672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0"/>
              </a:spcAft>
              <a:buNone/>
            </a:pPr>
            <a:r>
              <a:rPr lang="en-GB" sz="2000">
                <a:latin typeface="Roboto"/>
                <a:ea typeface="Roboto"/>
                <a:cs typeface="Roboto"/>
                <a:sym typeface="Roboto"/>
              </a:rPr>
              <a:t>Patient </a:t>
            </a:r>
            <a:r>
              <a:rPr lang="en-GB" sz="2000">
                <a:highlight>
                  <a:srgbClr val="F4CCCC"/>
                </a:highlight>
                <a:latin typeface="Roboto"/>
                <a:ea typeface="Roboto"/>
                <a:cs typeface="Roboto"/>
                <a:sym typeface="Roboto"/>
              </a:rPr>
              <a:t>has had a hacking cough for the past 3 days</a:t>
            </a:r>
            <a:r>
              <a:rPr lang="en-GB" sz="2000">
                <a:latin typeface="Roboto"/>
                <a:ea typeface="Roboto"/>
                <a:cs typeface="Roboto"/>
                <a:sym typeface="Roboto"/>
              </a:rPr>
              <a:t>. She also has a fever, but she is </a:t>
            </a:r>
            <a:r>
              <a:rPr lang="en-GB" sz="2000">
                <a:highlight>
                  <a:srgbClr val="FFF2CC"/>
                </a:highlight>
                <a:latin typeface="Roboto"/>
                <a:ea typeface="Roboto"/>
                <a:cs typeface="Roboto"/>
                <a:sym typeface="Roboto"/>
              </a:rPr>
              <a:t>not sure when this started</a:t>
            </a:r>
            <a:r>
              <a:rPr lang="en-GB" sz="2000">
                <a:latin typeface="Roboto"/>
                <a:ea typeface="Roboto"/>
                <a:cs typeface="Roboto"/>
                <a:sym typeface="Roboto"/>
              </a:rPr>
              <a:t>. Patient </a:t>
            </a:r>
            <a:r>
              <a:rPr lang="en-GB" sz="2000">
                <a:highlight>
                  <a:srgbClr val="FFF2CC"/>
                </a:highlight>
                <a:latin typeface="Roboto"/>
                <a:ea typeface="Roboto"/>
                <a:cs typeface="Roboto"/>
                <a:sym typeface="Roboto"/>
              </a:rPr>
              <a:t>may have pneumonia</a:t>
            </a:r>
            <a:r>
              <a:rPr lang="en-GB" sz="2000">
                <a:latin typeface="Roboto"/>
                <a:ea typeface="Roboto"/>
                <a:cs typeface="Roboto"/>
                <a:sym typeface="Roboto"/>
              </a:rPr>
              <a:t>, but more testing is required. </a:t>
            </a:r>
            <a:endParaRPr sz="2000">
              <a:latin typeface="Roboto"/>
              <a:ea typeface="Roboto"/>
              <a:cs typeface="Roboto"/>
              <a:sym typeface="Roboto"/>
            </a:endParaRPr>
          </a:p>
        </p:txBody>
      </p:sp>
      <p:sp>
        <p:nvSpPr>
          <p:cNvPr id="1178" name="Google Shape;1178;p74"/>
          <p:cNvSpPr txBox="1"/>
          <p:nvPr/>
        </p:nvSpPr>
        <p:spPr>
          <a:xfrm>
            <a:off x="579025" y="4140875"/>
            <a:ext cx="42486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b="1">
                <a:solidFill>
                  <a:srgbClr val="990000"/>
                </a:solidFill>
                <a:latin typeface="Roboto"/>
                <a:ea typeface="Roboto"/>
                <a:cs typeface="Roboto"/>
                <a:sym typeface="Roboto"/>
              </a:rPr>
              <a:t>Information extraction</a:t>
            </a:r>
            <a:endParaRPr sz="3000" b="1">
              <a:solidFill>
                <a:srgbClr val="99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75"/>
          <p:cNvSpPr txBox="1">
            <a:spLocks noGrp="1"/>
          </p:cNvSpPr>
          <p:nvPr>
            <p:ph type="title"/>
          </p:nvPr>
        </p:nvSpPr>
        <p:spPr>
          <a:xfrm>
            <a:off x="357725" y="190925"/>
            <a:ext cx="6124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Extracting information from text</a:t>
            </a:r>
            <a:endParaRPr/>
          </a:p>
        </p:txBody>
      </p:sp>
      <p:sp>
        <p:nvSpPr>
          <p:cNvPr id="1184" name="Google Shape;1184;p75"/>
          <p:cNvSpPr txBox="1"/>
          <p:nvPr/>
        </p:nvSpPr>
        <p:spPr>
          <a:xfrm>
            <a:off x="428625" y="919925"/>
            <a:ext cx="85731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990000"/>
                </a:solidFill>
                <a:latin typeface="Roboto"/>
                <a:ea typeface="Roboto"/>
                <a:cs typeface="Roboto"/>
                <a:sym typeface="Roboto"/>
              </a:rPr>
              <a:t>Information extraction </a:t>
            </a:r>
            <a:r>
              <a:rPr lang="en-GB" sz="2400">
                <a:latin typeface="Roboto"/>
                <a:ea typeface="Roboto"/>
                <a:cs typeface="Roboto"/>
                <a:sym typeface="Roboto"/>
              </a:rPr>
              <a:t>= extracting and encoding information from unstructured clinical text into a structured format</a:t>
            </a:r>
            <a:endParaRPr sz="2400">
              <a:latin typeface="Roboto"/>
              <a:ea typeface="Roboto"/>
              <a:cs typeface="Roboto"/>
              <a:sym typeface="Roboto"/>
            </a:endParaRPr>
          </a:p>
        </p:txBody>
      </p:sp>
      <p:sp>
        <p:nvSpPr>
          <p:cNvPr id="1185" name="Google Shape;1185;p75"/>
          <p:cNvSpPr/>
          <p:nvPr/>
        </p:nvSpPr>
        <p:spPr>
          <a:xfrm>
            <a:off x="1051200" y="2331842"/>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ctr" anchorCtr="0">
            <a:noAutofit/>
          </a:bodyPr>
          <a:lstStyle/>
          <a:p>
            <a:pPr marL="0" lvl="0" indent="0" algn="ctr" rtl="0">
              <a:spcBef>
                <a:spcPts val="0"/>
              </a:spcBef>
              <a:spcAft>
                <a:spcPts val="0"/>
              </a:spcAft>
              <a:buNone/>
            </a:pPr>
            <a:r>
              <a:rPr lang="en-GB" sz="981">
                <a:latin typeface="Roboto"/>
                <a:ea typeface="Roboto"/>
                <a:cs typeface="Roboto"/>
                <a:sym typeface="Roboto"/>
              </a:rPr>
              <a:t>TODO: Stefan</a:t>
            </a:r>
            <a:endParaRPr sz="981">
              <a:latin typeface="Roboto"/>
              <a:ea typeface="Roboto"/>
              <a:cs typeface="Roboto"/>
              <a:sym typeface="Roboto"/>
            </a:endParaRPr>
          </a:p>
        </p:txBody>
      </p:sp>
      <p:sp>
        <p:nvSpPr>
          <p:cNvPr id="1186" name="Google Shape;1186;p75"/>
          <p:cNvSpPr/>
          <p:nvPr/>
        </p:nvSpPr>
        <p:spPr>
          <a:xfrm>
            <a:off x="1158042" y="2227805"/>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ctr" anchorCtr="0">
            <a:noAutofit/>
          </a:bodyPr>
          <a:lstStyle/>
          <a:p>
            <a:pPr marL="0" lvl="0" indent="0" algn="ctr" rtl="0">
              <a:spcBef>
                <a:spcPts val="0"/>
              </a:spcBef>
              <a:spcAft>
                <a:spcPts val="0"/>
              </a:spcAft>
              <a:buNone/>
            </a:pPr>
            <a:endParaRPr sz="981">
              <a:latin typeface="Roboto"/>
              <a:ea typeface="Roboto"/>
              <a:cs typeface="Roboto"/>
              <a:sym typeface="Roboto"/>
            </a:endParaRPr>
          </a:p>
        </p:txBody>
      </p:sp>
      <p:sp>
        <p:nvSpPr>
          <p:cNvPr id="1187" name="Google Shape;1187;p75"/>
          <p:cNvSpPr/>
          <p:nvPr/>
        </p:nvSpPr>
        <p:spPr>
          <a:xfrm>
            <a:off x="1264967" y="2114974"/>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t" anchorCtr="0">
            <a:noAutofit/>
          </a:bodyPr>
          <a:lstStyle/>
          <a:p>
            <a:pPr marL="0" lvl="0" indent="0" algn="just" rtl="0">
              <a:spcBef>
                <a:spcPts val="0"/>
              </a:spcBef>
              <a:spcAft>
                <a:spcPts val="0"/>
              </a:spcAft>
              <a:buNone/>
            </a:pPr>
            <a:r>
              <a:rPr lang="en-GB" sz="1402">
                <a:latin typeface="Roboto"/>
                <a:ea typeface="Roboto"/>
                <a:cs typeface="Roboto"/>
                <a:sym typeface="Roboto"/>
              </a:rPr>
              <a:t>Patient </a:t>
            </a:r>
            <a:r>
              <a:rPr lang="en-GB" sz="1402">
                <a:highlight>
                  <a:srgbClr val="F4CCCC"/>
                </a:highlight>
                <a:latin typeface="Roboto"/>
                <a:ea typeface="Roboto"/>
                <a:cs typeface="Roboto"/>
                <a:sym typeface="Roboto"/>
              </a:rPr>
              <a:t>has had a hacking cough for the past 3 days</a:t>
            </a:r>
            <a:r>
              <a:rPr lang="en-GB" sz="1402">
                <a:latin typeface="Roboto"/>
                <a:ea typeface="Roboto"/>
                <a:cs typeface="Roboto"/>
                <a:sym typeface="Roboto"/>
              </a:rPr>
              <a:t>. She also has a fever, but she is not sure when this started. Patient may have pneumonia, but more testing is required. </a:t>
            </a:r>
            <a:endParaRPr sz="1402">
              <a:latin typeface="Roboto"/>
              <a:ea typeface="Roboto"/>
              <a:cs typeface="Roboto"/>
              <a:sym typeface="Roboto"/>
            </a:endParaRPr>
          </a:p>
        </p:txBody>
      </p:sp>
      <p:sp>
        <p:nvSpPr>
          <p:cNvPr id="1188" name="Google Shape;1188;p75"/>
          <p:cNvSpPr/>
          <p:nvPr/>
        </p:nvSpPr>
        <p:spPr>
          <a:xfrm>
            <a:off x="1264967" y="2114974"/>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t" anchorCtr="0">
            <a:noAutofit/>
          </a:bodyPr>
          <a:lstStyle/>
          <a:p>
            <a:pPr marL="0" lvl="0" indent="0" algn="just" rtl="0">
              <a:spcBef>
                <a:spcPts val="0"/>
              </a:spcBef>
              <a:spcAft>
                <a:spcPts val="0"/>
              </a:spcAft>
              <a:buNone/>
            </a:pPr>
            <a:r>
              <a:rPr lang="en-GB" sz="1402">
                <a:latin typeface="Roboto"/>
                <a:ea typeface="Roboto"/>
                <a:cs typeface="Roboto"/>
                <a:sym typeface="Roboto"/>
              </a:rPr>
              <a:t>Patient has had a hacking cough for the past 3 days. She also has a high fever, but she is not sure when this started. She does not complain of nasal symptoms. Patient may have pneumonia, but more testing is required. </a:t>
            </a:r>
            <a:endParaRPr sz="1402">
              <a:latin typeface="Roboto"/>
              <a:ea typeface="Roboto"/>
              <a:cs typeface="Roboto"/>
              <a:sym typeface="Roboto"/>
            </a:endParaRPr>
          </a:p>
        </p:txBody>
      </p:sp>
      <p:graphicFrame>
        <p:nvGraphicFramePr>
          <p:cNvPr id="1189" name="Google Shape;1189;p75"/>
          <p:cNvGraphicFramePr/>
          <p:nvPr/>
        </p:nvGraphicFramePr>
        <p:xfrm>
          <a:off x="5124995" y="2807824"/>
          <a:ext cx="1908050" cy="1188630"/>
        </p:xfrm>
        <a:graphic>
          <a:graphicData uri="http://schemas.openxmlformats.org/drawingml/2006/table">
            <a:tbl>
              <a:tblPr>
                <a:noFill/>
                <a:tableStyleId>{100A2754-A1B8-4B92-BF1F-A23621133457}</a:tableStyleId>
              </a:tblPr>
              <a:tblGrid>
                <a:gridCol w="1294800">
                  <a:extLst>
                    <a:ext uri="{9D8B030D-6E8A-4147-A177-3AD203B41FA5}">
                      <a16:colId xmlns:a16="http://schemas.microsoft.com/office/drawing/2014/main" val="20000"/>
                    </a:ext>
                  </a:extLst>
                </a:gridCol>
                <a:gridCol w="613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sp>
        <p:nvSpPr>
          <p:cNvPr id="1190" name="Google Shape;1190;p75"/>
          <p:cNvSpPr/>
          <p:nvPr/>
        </p:nvSpPr>
        <p:spPr>
          <a:xfrm>
            <a:off x="3882671" y="318282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191" name="Google Shape;1191;p75" title="robot (6).png"/>
          <p:cNvPicPr preferRelativeResize="0"/>
          <p:nvPr/>
        </p:nvPicPr>
        <p:blipFill>
          <a:blip r:embed="rId3">
            <a:alphaModFix/>
          </a:blip>
          <a:stretch>
            <a:fillRect/>
          </a:stretch>
        </p:blipFill>
        <p:spPr>
          <a:xfrm>
            <a:off x="3823298" y="2227797"/>
            <a:ext cx="902400" cy="90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1195"/>
        <p:cNvGrpSpPr/>
        <p:nvPr/>
      </p:nvGrpSpPr>
      <p:grpSpPr>
        <a:xfrm>
          <a:off x="0" y="0"/>
          <a:ext cx="0" cy="0"/>
          <a:chOff x="0" y="0"/>
          <a:chExt cx="0" cy="0"/>
        </a:xfrm>
      </p:grpSpPr>
      <p:sp>
        <p:nvSpPr>
          <p:cNvPr id="1196" name="Google Shape;1196;p76"/>
          <p:cNvSpPr txBox="1">
            <a:spLocks noGrp="1"/>
          </p:cNvSpPr>
          <p:nvPr>
            <p:ph type="title"/>
          </p:nvPr>
        </p:nvSpPr>
        <p:spPr>
          <a:xfrm>
            <a:off x="357725" y="190925"/>
            <a:ext cx="6124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Medical text contains information</a:t>
            </a:r>
            <a:endParaRPr/>
          </a:p>
        </p:txBody>
      </p:sp>
      <p:sp>
        <p:nvSpPr>
          <p:cNvPr id="1197" name="Google Shape;1197;p76"/>
          <p:cNvSpPr/>
          <p:nvPr/>
        </p:nvSpPr>
        <p:spPr>
          <a:xfrm>
            <a:off x="1051200" y="2331842"/>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ctr" anchorCtr="0">
            <a:noAutofit/>
          </a:bodyPr>
          <a:lstStyle/>
          <a:p>
            <a:pPr marL="0" lvl="0" indent="0" algn="ctr" rtl="0">
              <a:spcBef>
                <a:spcPts val="0"/>
              </a:spcBef>
              <a:spcAft>
                <a:spcPts val="0"/>
              </a:spcAft>
              <a:buNone/>
            </a:pPr>
            <a:r>
              <a:rPr lang="en-GB" sz="981">
                <a:latin typeface="Roboto"/>
                <a:ea typeface="Roboto"/>
                <a:cs typeface="Roboto"/>
                <a:sym typeface="Roboto"/>
              </a:rPr>
              <a:t>TODO: Stefan</a:t>
            </a:r>
            <a:endParaRPr sz="981">
              <a:latin typeface="Roboto"/>
              <a:ea typeface="Roboto"/>
              <a:cs typeface="Roboto"/>
              <a:sym typeface="Roboto"/>
            </a:endParaRPr>
          </a:p>
        </p:txBody>
      </p:sp>
      <p:sp>
        <p:nvSpPr>
          <p:cNvPr id="1198" name="Google Shape;1198;p76"/>
          <p:cNvSpPr/>
          <p:nvPr/>
        </p:nvSpPr>
        <p:spPr>
          <a:xfrm>
            <a:off x="1158042" y="2227805"/>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ctr" anchorCtr="0">
            <a:noAutofit/>
          </a:bodyPr>
          <a:lstStyle/>
          <a:p>
            <a:pPr marL="0" lvl="0" indent="0" algn="ctr" rtl="0">
              <a:spcBef>
                <a:spcPts val="0"/>
              </a:spcBef>
              <a:spcAft>
                <a:spcPts val="0"/>
              </a:spcAft>
              <a:buNone/>
            </a:pPr>
            <a:endParaRPr sz="981">
              <a:latin typeface="Roboto"/>
              <a:ea typeface="Roboto"/>
              <a:cs typeface="Roboto"/>
              <a:sym typeface="Roboto"/>
            </a:endParaRPr>
          </a:p>
        </p:txBody>
      </p:sp>
      <p:sp>
        <p:nvSpPr>
          <p:cNvPr id="1199" name="Google Shape;1199;p76"/>
          <p:cNvSpPr/>
          <p:nvPr/>
        </p:nvSpPr>
        <p:spPr>
          <a:xfrm>
            <a:off x="1264967" y="2114974"/>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t" anchorCtr="0">
            <a:noAutofit/>
          </a:bodyPr>
          <a:lstStyle/>
          <a:p>
            <a:pPr marL="0" lvl="0" indent="0" algn="just" rtl="0">
              <a:spcBef>
                <a:spcPts val="0"/>
              </a:spcBef>
              <a:spcAft>
                <a:spcPts val="0"/>
              </a:spcAft>
              <a:buNone/>
            </a:pPr>
            <a:r>
              <a:rPr lang="en-GB" sz="1402">
                <a:latin typeface="Roboto"/>
                <a:ea typeface="Roboto"/>
                <a:cs typeface="Roboto"/>
                <a:sym typeface="Roboto"/>
              </a:rPr>
              <a:t>Patient </a:t>
            </a:r>
            <a:r>
              <a:rPr lang="en-GB" sz="1402">
                <a:highlight>
                  <a:srgbClr val="F4CCCC"/>
                </a:highlight>
                <a:latin typeface="Roboto"/>
                <a:ea typeface="Roboto"/>
                <a:cs typeface="Roboto"/>
                <a:sym typeface="Roboto"/>
              </a:rPr>
              <a:t>has had a hacking cough for the past 3 days</a:t>
            </a:r>
            <a:r>
              <a:rPr lang="en-GB" sz="1402">
                <a:latin typeface="Roboto"/>
                <a:ea typeface="Roboto"/>
                <a:cs typeface="Roboto"/>
                <a:sym typeface="Roboto"/>
              </a:rPr>
              <a:t>. She also has a fever, but she is not sure when this started. Patient may have pneumonia, but more testing is required. </a:t>
            </a:r>
            <a:endParaRPr sz="1402">
              <a:latin typeface="Roboto"/>
              <a:ea typeface="Roboto"/>
              <a:cs typeface="Roboto"/>
              <a:sym typeface="Roboto"/>
            </a:endParaRPr>
          </a:p>
        </p:txBody>
      </p:sp>
      <p:sp>
        <p:nvSpPr>
          <p:cNvPr id="1200" name="Google Shape;1200;p76"/>
          <p:cNvSpPr/>
          <p:nvPr/>
        </p:nvSpPr>
        <p:spPr>
          <a:xfrm>
            <a:off x="1264967" y="2114974"/>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t" anchorCtr="0">
            <a:noAutofit/>
          </a:bodyPr>
          <a:lstStyle/>
          <a:p>
            <a:pPr marL="0" lvl="0" indent="0" algn="just" rtl="0">
              <a:spcBef>
                <a:spcPts val="0"/>
              </a:spcBef>
              <a:spcAft>
                <a:spcPts val="0"/>
              </a:spcAft>
              <a:buNone/>
            </a:pPr>
            <a:r>
              <a:rPr lang="en-GB" sz="1402">
                <a:latin typeface="Roboto"/>
                <a:ea typeface="Roboto"/>
                <a:cs typeface="Roboto"/>
                <a:sym typeface="Roboto"/>
              </a:rPr>
              <a:t>Patient has had a hacking cough for the past 3 days. She also has a high fever, but she is not sure when this started. Patient may have pneumonia, but more testing is required. </a:t>
            </a:r>
            <a:endParaRPr sz="1402">
              <a:latin typeface="Roboto"/>
              <a:ea typeface="Roboto"/>
              <a:cs typeface="Roboto"/>
              <a:sym typeface="Roboto"/>
            </a:endParaRPr>
          </a:p>
        </p:txBody>
      </p:sp>
      <p:graphicFrame>
        <p:nvGraphicFramePr>
          <p:cNvPr id="1201" name="Google Shape;1201;p76"/>
          <p:cNvGraphicFramePr/>
          <p:nvPr/>
        </p:nvGraphicFramePr>
        <p:xfrm>
          <a:off x="5243670" y="2594474"/>
          <a:ext cx="3293725" cy="1615350"/>
        </p:xfrm>
        <a:graphic>
          <a:graphicData uri="http://schemas.openxmlformats.org/drawingml/2006/table">
            <a:tbl>
              <a:tblPr>
                <a:noFill/>
                <a:tableStyleId>{100A2754-A1B8-4B92-BF1F-A23621133457}</a:tableStyleId>
              </a:tblPr>
              <a:tblGrid>
                <a:gridCol w="1078425">
                  <a:extLst>
                    <a:ext uri="{9D8B030D-6E8A-4147-A177-3AD203B41FA5}">
                      <a16:colId xmlns:a16="http://schemas.microsoft.com/office/drawing/2014/main" val="20000"/>
                    </a:ext>
                  </a:extLst>
                </a:gridCol>
                <a:gridCol w="631800">
                  <a:extLst>
                    <a:ext uri="{9D8B030D-6E8A-4147-A177-3AD203B41FA5}">
                      <a16:colId xmlns:a16="http://schemas.microsoft.com/office/drawing/2014/main" val="20001"/>
                    </a:ext>
                  </a:extLst>
                </a:gridCol>
                <a:gridCol w="15835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attributes</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Type = hacking</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Time = 3 days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Severity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Time  = not sure</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sp>
        <p:nvSpPr>
          <p:cNvPr id="1202" name="Google Shape;1202;p76"/>
          <p:cNvSpPr/>
          <p:nvPr/>
        </p:nvSpPr>
        <p:spPr>
          <a:xfrm>
            <a:off x="3882671" y="318282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03" name="Google Shape;1203;p76" title="robot (6).png"/>
          <p:cNvPicPr preferRelativeResize="0"/>
          <p:nvPr/>
        </p:nvPicPr>
        <p:blipFill>
          <a:blip r:embed="rId3">
            <a:alphaModFix/>
          </a:blip>
          <a:stretch>
            <a:fillRect/>
          </a:stretch>
        </p:blipFill>
        <p:spPr>
          <a:xfrm>
            <a:off x="3823298" y="2227797"/>
            <a:ext cx="902400" cy="902400"/>
          </a:xfrm>
          <a:prstGeom prst="rect">
            <a:avLst/>
          </a:prstGeom>
          <a:noFill/>
          <a:ln>
            <a:noFill/>
          </a:ln>
        </p:spPr>
      </p:pic>
      <p:sp>
        <p:nvSpPr>
          <p:cNvPr id="1204" name="Google Shape;1204;p76"/>
          <p:cNvSpPr txBox="1"/>
          <p:nvPr/>
        </p:nvSpPr>
        <p:spPr>
          <a:xfrm>
            <a:off x="428625" y="919925"/>
            <a:ext cx="85731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990000"/>
                </a:solidFill>
                <a:latin typeface="Roboto"/>
                <a:ea typeface="Roboto"/>
                <a:cs typeface="Roboto"/>
                <a:sym typeface="Roboto"/>
              </a:rPr>
              <a:t>Information extraction </a:t>
            </a:r>
            <a:r>
              <a:rPr lang="en-GB" sz="2400">
                <a:latin typeface="Roboto"/>
                <a:ea typeface="Roboto"/>
                <a:cs typeface="Roboto"/>
                <a:sym typeface="Roboto"/>
              </a:rPr>
              <a:t>= extracting and encoding information from unstructured clinical text into a structured format</a:t>
            </a:r>
            <a:endParaRPr sz="24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0" title="Screenshot (13).png"/>
          <p:cNvPicPr preferRelativeResize="0"/>
          <p:nvPr/>
        </p:nvPicPr>
        <p:blipFill rotWithShape="1">
          <a:blip r:embed="rId3">
            <a:alphaModFix/>
          </a:blip>
          <a:srcRect t="31365"/>
          <a:stretch/>
        </p:blipFill>
        <p:spPr>
          <a:xfrm>
            <a:off x="1690001" y="223350"/>
            <a:ext cx="5764007" cy="3502199"/>
          </a:xfrm>
          <a:prstGeom prst="rect">
            <a:avLst/>
          </a:prstGeom>
          <a:noFill/>
          <a:ln>
            <a:noFill/>
          </a:ln>
        </p:spPr>
      </p:pic>
      <p:sp>
        <p:nvSpPr>
          <p:cNvPr id="141" name="Google Shape;141;p20"/>
          <p:cNvSpPr txBox="1"/>
          <p:nvPr/>
        </p:nvSpPr>
        <p:spPr>
          <a:xfrm>
            <a:off x="1810800" y="3725550"/>
            <a:ext cx="5522400" cy="1108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000">
                <a:latin typeface="Roboto"/>
                <a:ea typeface="Roboto"/>
                <a:cs typeface="Roboto"/>
                <a:sym typeface="Roboto"/>
              </a:rPr>
              <a:t>“A chatbot is trying to please us”: why you should not trust doctor AI for medical advice. (VRT NWS, </a:t>
            </a:r>
            <a:r>
              <a:rPr lang="en-GB" sz="1900">
                <a:latin typeface="Roboto"/>
                <a:ea typeface="Roboto"/>
                <a:cs typeface="Roboto"/>
                <a:sym typeface="Roboto"/>
              </a:rPr>
              <a:t>10/02/2026</a:t>
            </a:r>
            <a:r>
              <a:rPr lang="en-GB" sz="2000">
                <a:latin typeface="Roboto"/>
                <a:ea typeface="Roboto"/>
                <a:cs typeface="Roboto"/>
                <a:sym typeface="Roboto"/>
              </a:rPr>
              <a:t>)</a:t>
            </a:r>
            <a:endParaRPr sz="2000">
              <a:latin typeface="Roboto"/>
              <a:ea typeface="Roboto"/>
              <a:cs typeface="Roboto"/>
              <a:sym typeface="Roboto"/>
            </a:endParaRPr>
          </a:p>
        </p:txBody>
      </p:sp>
      <p:pic>
        <p:nvPicPr>
          <p:cNvPr id="142" name="Google Shape;142;p20"/>
          <p:cNvPicPr preferRelativeResize="0"/>
          <p:nvPr/>
        </p:nvPicPr>
        <p:blipFill>
          <a:blip r:embed="rId4">
            <a:alphaModFix/>
          </a:blip>
          <a:stretch>
            <a:fillRect/>
          </a:stretch>
        </p:blipFill>
        <p:spPr>
          <a:xfrm>
            <a:off x="157575" y="221874"/>
            <a:ext cx="1322552" cy="4759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1208"/>
        <p:cNvGrpSpPr/>
        <p:nvPr/>
      </p:nvGrpSpPr>
      <p:grpSpPr>
        <a:xfrm>
          <a:off x="0" y="0"/>
          <a:ext cx="0" cy="0"/>
          <a:chOff x="0" y="0"/>
          <a:chExt cx="0" cy="0"/>
        </a:xfrm>
      </p:grpSpPr>
      <p:sp>
        <p:nvSpPr>
          <p:cNvPr id="1209" name="Google Shape;1209;p77"/>
          <p:cNvSpPr txBox="1">
            <a:spLocks noGrp="1"/>
          </p:cNvSpPr>
          <p:nvPr>
            <p:ph type="title"/>
          </p:nvPr>
        </p:nvSpPr>
        <p:spPr>
          <a:xfrm>
            <a:off x="357725" y="190925"/>
            <a:ext cx="6124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Medical text contains information</a:t>
            </a:r>
            <a:endParaRPr/>
          </a:p>
        </p:txBody>
      </p:sp>
      <p:sp>
        <p:nvSpPr>
          <p:cNvPr id="1210" name="Google Shape;1210;p77"/>
          <p:cNvSpPr txBox="1"/>
          <p:nvPr/>
        </p:nvSpPr>
        <p:spPr>
          <a:xfrm>
            <a:off x="428625" y="919925"/>
            <a:ext cx="8234100" cy="7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990000"/>
                </a:solidFill>
                <a:latin typeface="Roboto"/>
                <a:ea typeface="Roboto"/>
                <a:cs typeface="Roboto"/>
                <a:sym typeface="Roboto"/>
              </a:rPr>
              <a:t>Information extraction </a:t>
            </a:r>
            <a:r>
              <a:rPr lang="en-GB" sz="2400">
                <a:latin typeface="Roboto"/>
                <a:ea typeface="Roboto"/>
                <a:cs typeface="Roboto"/>
                <a:sym typeface="Roboto"/>
              </a:rPr>
              <a:t>= extracting and encoding information from clinical text into a structured format</a:t>
            </a:r>
            <a:endParaRPr sz="2400">
              <a:latin typeface="Roboto"/>
              <a:ea typeface="Roboto"/>
              <a:cs typeface="Roboto"/>
              <a:sym typeface="Roboto"/>
            </a:endParaRPr>
          </a:p>
        </p:txBody>
      </p:sp>
      <p:sp>
        <p:nvSpPr>
          <p:cNvPr id="1211" name="Google Shape;1211;p77"/>
          <p:cNvSpPr/>
          <p:nvPr/>
        </p:nvSpPr>
        <p:spPr>
          <a:xfrm>
            <a:off x="1051200" y="2331842"/>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ctr" anchorCtr="0">
            <a:noAutofit/>
          </a:bodyPr>
          <a:lstStyle/>
          <a:p>
            <a:pPr marL="0" lvl="0" indent="0" algn="ctr" rtl="0">
              <a:spcBef>
                <a:spcPts val="0"/>
              </a:spcBef>
              <a:spcAft>
                <a:spcPts val="0"/>
              </a:spcAft>
              <a:buNone/>
            </a:pPr>
            <a:r>
              <a:rPr lang="en-GB" sz="981">
                <a:latin typeface="Roboto"/>
                <a:ea typeface="Roboto"/>
                <a:cs typeface="Roboto"/>
                <a:sym typeface="Roboto"/>
              </a:rPr>
              <a:t>TODO: Stefan</a:t>
            </a:r>
            <a:endParaRPr sz="981">
              <a:latin typeface="Roboto"/>
              <a:ea typeface="Roboto"/>
              <a:cs typeface="Roboto"/>
              <a:sym typeface="Roboto"/>
            </a:endParaRPr>
          </a:p>
        </p:txBody>
      </p:sp>
      <p:sp>
        <p:nvSpPr>
          <p:cNvPr id="1212" name="Google Shape;1212;p77"/>
          <p:cNvSpPr/>
          <p:nvPr/>
        </p:nvSpPr>
        <p:spPr>
          <a:xfrm>
            <a:off x="1158042" y="2227805"/>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ctr" anchorCtr="0">
            <a:noAutofit/>
          </a:bodyPr>
          <a:lstStyle/>
          <a:p>
            <a:pPr marL="0" lvl="0" indent="0" algn="ctr" rtl="0">
              <a:spcBef>
                <a:spcPts val="0"/>
              </a:spcBef>
              <a:spcAft>
                <a:spcPts val="0"/>
              </a:spcAft>
              <a:buNone/>
            </a:pPr>
            <a:endParaRPr sz="981">
              <a:latin typeface="Roboto"/>
              <a:ea typeface="Roboto"/>
              <a:cs typeface="Roboto"/>
              <a:sym typeface="Roboto"/>
            </a:endParaRPr>
          </a:p>
        </p:txBody>
      </p:sp>
      <p:sp>
        <p:nvSpPr>
          <p:cNvPr id="1213" name="Google Shape;1213;p77"/>
          <p:cNvSpPr/>
          <p:nvPr/>
        </p:nvSpPr>
        <p:spPr>
          <a:xfrm>
            <a:off x="1264967" y="2114974"/>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t" anchorCtr="0">
            <a:noAutofit/>
          </a:bodyPr>
          <a:lstStyle/>
          <a:p>
            <a:pPr marL="0" lvl="0" indent="0" algn="just" rtl="0">
              <a:spcBef>
                <a:spcPts val="0"/>
              </a:spcBef>
              <a:spcAft>
                <a:spcPts val="0"/>
              </a:spcAft>
              <a:buNone/>
            </a:pPr>
            <a:r>
              <a:rPr lang="en-GB" sz="1402">
                <a:latin typeface="Roboto"/>
                <a:ea typeface="Roboto"/>
                <a:cs typeface="Roboto"/>
                <a:sym typeface="Roboto"/>
              </a:rPr>
              <a:t>Patient </a:t>
            </a:r>
            <a:r>
              <a:rPr lang="en-GB" sz="1402">
                <a:highlight>
                  <a:srgbClr val="F4CCCC"/>
                </a:highlight>
                <a:latin typeface="Roboto"/>
                <a:ea typeface="Roboto"/>
                <a:cs typeface="Roboto"/>
                <a:sym typeface="Roboto"/>
              </a:rPr>
              <a:t>has had a hacking cough for the past 3 days</a:t>
            </a:r>
            <a:r>
              <a:rPr lang="en-GB" sz="1402">
                <a:latin typeface="Roboto"/>
                <a:ea typeface="Roboto"/>
                <a:cs typeface="Roboto"/>
                <a:sym typeface="Roboto"/>
              </a:rPr>
              <a:t>. She also has a fever, but she is not sure when this started. Patient may have pneumonia, but more testing is required. </a:t>
            </a:r>
            <a:endParaRPr sz="1402">
              <a:latin typeface="Roboto"/>
              <a:ea typeface="Roboto"/>
              <a:cs typeface="Roboto"/>
              <a:sym typeface="Roboto"/>
            </a:endParaRPr>
          </a:p>
        </p:txBody>
      </p:sp>
      <p:sp>
        <p:nvSpPr>
          <p:cNvPr id="1214" name="Google Shape;1214;p77"/>
          <p:cNvSpPr/>
          <p:nvPr/>
        </p:nvSpPr>
        <p:spPr>
          <a:xfrm>
            <a:off x="1264967" y="2114974"/>
            <a:ext cx="2159100" cy="2574300"/>
          </a:xfrm>
          <a:prstGeom prst="rect">
            <a:avLst/>
          </a:prstGeom>
          <a:solidFill>
            <a:schemeClr val="lt2"/>
          </a:solidFill>
          <a:ln w="6675" cap="flat" cmpd="sng">
            <a:solidFill>
              <a:schemeClr val="dk2"/>
            </a:solidFill>
            <a:prstDash val="solid"/>
            <a:round/>
            <a:headEnd type="none" w="sm" len="sm"/>
            <a:tailEnd type="none" w="sm" len="sm"/>
          </a:ln>
        </p:spPr>
        <p:txBody>
          <a:bodyPr spcFirstLastPara="1" wrap="square" lIns="64100" tIns="64100" rIns="64100" bIns="64100" anchor="t" anchorCtr="0">
            <a:noAutofit/>
          </a:bodyPr>
          <a:lstStyle/>
          <a:p>
            <a:pPr marL="0" lvl="0" indent="0" algn="just" rtl="0">
              <a:spcBef>
                <a:spcPts val="0"/>
              </a:spcBef>
              <a:spcAft>
                <a:spcPts val="0"/>
              </a:spcAft>
              <a:buNone/>
            </a:pPr>
            <a:r>
              <a:rPr lang="en-GB" sz="1402">
                <a:latin typeface="Roboto"/>
                <a:ea typeface="Roboto"/>
                <a:cs typeface="Roboto"/>
                <a:sym typeface="Roboto"/>
              </a:rPr>
              <a:t>Patient has had a hacking cough for the past 3 days. She also has a high fever, but she is not sure when this started. Patient may have pneumonia, but more testing is required. </a:t>
            </a:r>
            <a:endParaRPr sz="1402">
              <a:latin typeface="Roboto"/>
              <a:ea typeface="Roboto"/>
              <a:cs typeface="Roboto"/>
              <a:sym typeface="Roboto"/>
            </a:endParaRPr>
          </a:p>
        </p:txBody>
      </p:sp>
      <p:graphicFrame>
        <p:nvGraphicFramePr>
          <p:cNvPr id="1215" name="Google Shape;1215;p77"/>
          <p:cNvGraphicFramePr/>
          <p:nvPr/>
        </p:nvGraphicFramePr>
        <p:xfrm>
          <a:off x="5231845" y="2402524"/>
          <a:ext cx="3581975" cy="2224920"/>
        </p:xfrm>
        <a:graphic>
          <a:graphicData uri="http://schemas.openxmlformats.org/drawingml/2006/table">
            <a:tbl>
              <a:tblPr>
                <a:noFill/>
                <a:tableStyleId>{100A2754-A1B8-4B92-BF1F-A23621133457}</a:tableStyleId>
              </a:tblPr>
              <a:tblGrid>
                <a:gridCol w="818975">
                  <a:extLst>
                    <a:ext uri="{9D8B030D-6E8A-4147-A177-3AD203B41FA5}">
                      <a16:colId xmlns:a16="http://schemas.microsoft.com/office/drawing/2014/main" val="20000"/>
                    </a:ext>
                  </a:extLst>
                </a:gridCol>
                <a:gridCol w="636750">
                  <a:extLst>
                    <a:ext uri="{9D8B030D-6E8A-4147-A177-3AD203B41FA5}">
                      <a16:colId xmlns:a16="http://schemas.microsoft.com/office/drawing/2014/main" val="20001"/>
                    </a:ext>
                  </a:extLst>
                </a:gridCol>
                <a:gridCol w="1495500">
                  <a:extLst>
                    <a:ext uri="{9D8B030D-6E8A-4147-A177-3AD203B41FA5}">
                      <a16:colId xmlns:a16="http://schemas.microsoft.com/office/drawing/2014/main" val="20002"/>
                    </a:ext>
                  </a:extLst>
                </a:gridCol>
                <a:gridCol w="630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attributes</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prob</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Type = hacking</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Time = 3 days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100%</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Time  = not sure</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Severity = high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100%</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a:latin typeface="Roboto"/>
                          <a:ea typeface="Roboto"/>
                          <a:cs typeface="Roboto"/>
                          <a:sym typeface="Roboto"/>
                        </a:rPr>
                        <a:t>Pneu-</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monia</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40%</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3"/>
                  </a:ext>
                </a:extLst>
              </a:tr>
            </a:tbl>
          </a:graphicData>
        </a:graphic>
      </p:graphicFrame>
      <p:sp>
        <p:nvSpPr>
          <p:cNvPr id="1216" name="Google Shape;1216;p77"/>
          <p:cNvSpPr/>
          <p:nvPr/>
        </p:nvSpPr>
        <p:spPr>
          <a:xfrm>
            <a:off x="3882671" y="318282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217" name="Google Shape;1217;p77" title="robot (6).png"/>
          <p:cNvPicPr preferRelativeResize="0"/>
          <p:nvPr/>
        </p:nvPicPr>
        <p:blipFill>
          <a:blip r:embed="rId3">
            <a:alphaModFix/>
          </a:blip>
          <a:stretch>
            <a:fillRect/>
          </a:stretch>
        </p:blipFill>
        <p:spPr>
          <a:xfrm>
            <a:off x="3823298" y="2227797"/>
            <a:ext cx="902400" cy="90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8"/>
          <p:cNvSpPr txBox="1">
            <a:spLocks noGrp="1"/>
          </p:cNvSpPr>
          <p:nvPr>
            <p:ph type="title"/>
          </p:nvPr>
        </p:nvSpPr>
        <p:spPr>
          <a:xfrm>
            <a:off x="357725" y="190925"/>
            <a:ext cx="7051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Training an AI for information extraction</a:t>
            </a:r>
            <a:endParaRPr/>
          </a:p>
        </p:txBody>
      </p:sp>
      <p:pic>
        <p:nvPicPr>
          <p:cNvPr id="1223" name="Google Shape;1223;p78" title="robot (6).png"/>
          <p:cNvPicPr preferRelativeResize="0"/>
          <p:nvPr/>
        </p:nvPicPr>
        <p:blipFill>
          <a:blip r:embed="rId3">
            <a:alphaModFix/>
          </a:blip>
          <a:stretch>
            <a:fillRect/>
          </a:stretch>
        </p:blipFill>
        <p:spPr>
          <a:xfrm>
            <a:off x="3783492" y="1789146"/>
            <a:ext cx="902400" cy="902400"/>
          </a:xfrm>
          <a:prstGeom prst="rect">
            <a:avLst/>
          </a:prstGeom>
          <a:noFill/>
          <a:ln>
            <a:noFill/>
          </a:ln>
        </p:spPr>
      </p:pic>
      <p:graphicFrame>
        <p:nvGraphicFramePr>
          <p:cNvPr id="1224" name="Google Shape;1224;p78"/>
          <p:cNvGraphicFramePr/>
          <p:nvPr/>
        </p:nvGraphicFramePr>
        <p:xfrm>
          <a:off x="6305914" y="2120774"/>
          <a:ext cx="1908050" cy="1188630"/>
        </p:xfrm>
        <a:graphic>
          <a:graphicData uri="http://schemas.openxmlformats.org/drawingml/2006/table">
            <a:tbl>
              <a:tblPr>
                <a:noFill/>
                <a:tableStyleId>{100A2754-A1B8-4B92-BF1F-A23621133457}</a:tableStyleId>
              </a:tblPr>
              <a:tblGrid>
                <a:gridCol w="1294800">
                  <a:extLst>
                    <a:ext uri="{9D8B030D-6E8A-4147-A177-3AD203B41FA5}">
                      <a16:colId xmlns:a16="http://schemas.microsoft.com/office/drawing/2014/main" val="20000"/>
                    </a:ext>
                  </a:extLst>
                </a:gridCol>
                <a:gridCol w="613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yes</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pic>
        <p:nvPicPr>
          <p:cNvPr id="1225" name="Google Shape;1225;p78" title="neural-network.png"/>
          <p:cNvPicPr preferRelativeResize="0"/>
          <p:nvPr/>
        </p:nvPicPr>
        <p:blipFill>
          <a:blip r:embed="rId4">
            <a:alphaModFix/>
          </a:blip>
          <a:stretch>
            <a:fillRect/>
          </a:stretch>
        </p:blipFill>
        <p:spPr>
          <a:xfrm>
            <a:off x="3783495" y="2782774"/>
            <a:ext cx="902400" cy="902400"/>
          </a:xfrm>
          <a:prstGeom prst="rect">
            <a:avLst/>
          </a:prstGeom>
          <a:noFill/>
          <a:ln>
            <a:noFill/>
          </a:ln>
        </p:spPr>
      </p:pic>
      <p:sp>
        <p:nvSpPr>
          <p:cNvPr id="1226" name="Google Shape;1226;p78"/>
          <p:cNvSpPr/>
          <p:nvPr/>
        </p:nvSpPr>
        <p:spPr>
          <a:xfrm>
            <a:off x="2522278" y="249577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27" name="Google Shape;1227;p78"/>
          <p:cNvSpPr/>
          <p:nvPr/>
        </p:nvSpPr>
        <p:spPr>
          <a:xfrm>
            <a:off x="5044715" y="2495763"/>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28" name="Google Shape;1228;p78"/>
          <p:cNvGrpSpPr/>
          <p:nvPr/>
        </p:nvGrpSpPr>
        <p:grpSpPr>
          <a:xfrm>
            <a:off x="698922" y="1794690"/>
            <a:ext cx="1564802" cy="1840752"/>
            <a:chOff x="1089023" y="3390297"/>
            <a:chExt cx="1357392" cy="1596766"/>
          </a:xfrm>
        </p:grpSpPr>
        <p:sp>
          <p:nvSpPr>
            <p:cNvPr id="1229" name="Google Shape;1229;p78"/>
            <p:cNvSpPr/>
            <p:nvPr/>
          </p:nvSpPr>
          <p:spPr>
            <a:xfrm>
              <a:off x="1089023" y="3514363"/>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ctr" rtl="0">
                <a:spcBef>
                  <a:spcPts val="0"/>
                </a:spcBef>
                <a:spcAft>
                  <a:spcPts val="0"/>
                </a:spcAft>
                <a:buNone/>
              </a:pPr>
              <a:r>
                <a:rPr lang="en-GB" sz="647">
                  <a:latin typeface="Roboto"/>
                  <a:ea typeface="Roboto"/>
                  <a:cs typeface="Roboto"/>
                  <a:sym typeface="Roboto"/>
                </a:rPr>
                <a:t>TODO: Stefan</a:t>
              </a:r>
              <a:endParaRPr sz="647">
                <a:latin typeface="Roboto"/>
                <a:ea typeface="Roboto"/>
                <a:cs typeface="Roboto"/>
                <a:sym typeface="Roboto"/>
              </a:endParaRPr>
            </a:p>
          </p:txBody>
        </p:sp>
        <p:sp>
          <p:nvSpPr>
            <p:cNvPr id="1230" name="Google Shape;1230;p78"/>
            <p:cNvSpPr/>
            <p:nvPr/>
          </p:nvSpPr>
          <p:spPr>
            <a:xfrm>
              <a:off x="1150145" y="3454845"/>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ctr" rtl="0">
                <a:spcBef>
                  <a:spcPts val="0"/>
                </a:spcBef>
                <a:spcAft>
                  <a:spcPts val="0"/>
                </a:spcAft>
                <a:buNone/>
              </a:pPr>
              <a:endParaRPr sz="647">
                <a:latin typeface="Roboto"/>
                <a:ea typeface="Roboto"/>
                <a:cs typeface="Roboto"/>
                <a:sym typeface="Roboto"/>
              </a:endParaRPr>
            </a:p>
          </p:txBody>
        </p:sp>
        <p:sp>
          <p:nvSpPr>
            <p:cNvPr id="1231" name="Google Shape;1231;p78"/>
            <p:cNvSpPr/>
            <p:nvPr/>
          </p:nvSpPr>
          <p:spPr>
            <a:xfrm>
              <a:off x="1211315" y="3390297"/>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t" anchorCtr="0">
              <a:noAutofit/>
            </a:bodyPr>
            <a:lstStyle/>
            <a:p>
              <a:pPr marL="0" lvl="0" indent="0" algn="just" rtl="0">
                <a:spcBef>
                  <a:spcPts val="0"/>
                </a:spcBef>
                <a:spcAft>
                  <a:spcPts val="0"/>
                </a:spcAft>
                <a:buNone/>
              </a:pPr>
              <a:r>
                <a:rPr lang="en-GB" sz="924">
                  <a:latin typeface="Roboto"/>
                  <a:ea typeface="Roboto"/>
                  <a:cs typeface="Roboto"/>
                  <a:sym typeface="Roboto"/>
                </a:rPr>
                <a:t>Patient </a:t>
              </a:r>
              <a:r>
                <a:rPr lang="en-GB" sz="924">
                  <a:highlight>
                    <a:srgbClr val="F4CCCC"/>
                  </a:highlight>
                  <a:latin typeface="Roboto"/>
                  <a:ea typeface="Roboto"/>
                  <a:cs typeface="Roboto"/>
                  <a:sym typeface="Roboto"/>
                </a:rPr>
                <a:t>has had a hacking cough for the past 3 days</a:t>
              </a:r>
              <a:r>
                <a:rPr lang="en-GB" sz="924">
                  <a:latin typeface="Roboto"/>
                  <a:ea typeface="Roboto"/>
                  <a:cs typeface="Roboto"/>
                  <a:sym typeface="Roboto"/>
                </a:rPr>
                <a:t>. She also has a fever, but she is not sure when this started. Patient may have pneumonia, but more testing is required. </a:t>
              </a:r>
              <a:endParaRPr sz="924">
                <a:latin typeface="Roboto"/>
                <a:ea typeface="Roboto"/>
                <a:cs typeface="Roboto"/>
                <a:sym typeface="Roboto"/>
              </a:endParaRPr>
            </a:p>
          </p:txBody>
        </p:sp>
        <p:sp>
          <p:nvSpPr>
            <p:cNvPr id="1232" name="Google Shape;1232;p78"/>
            <p:cNvSpPr/>
            <p:nvPr/>
          </p:nvSpPr>
          <p:spPr>
            <a:xfrm>
              <a:off x="1211315" y="3390297"/>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l" rtl="0">
                <a:spcBef>
                  <a:spcPts val="0"/>
                </a:spcBef>
                <a:spcAft>
                  <a:spcPts val="0"/>
                </a:spcAft>
                <a:buNone/>
              </a:pPr>
              <a:r>
                <a:rPr lang="en-GB" sz="1300">
                  <a:latin typeface="Roboto"/>
                  <a:ea typeface="Roboto"/>
                  <a:cs typeface="Roboto"/>
                  <a:sym typeface="Roboto"/>
                </a:rPr>
                <a:t>Patient has had a hacking cough for the past 3 days. She also has a high fever, but she is not sure when this started.</a:t>
              </a:r>
              <a:endParaRPr sz="1300">
                <a:latin typeface="Roboto"/>
                <a:ea typeface="Roboto"/>
                <a:cs typeface="Roboto"/>
                <a:sym typeface="Roboto"/>
              </a:endParaRPr>
            </a:p>
          </p:txBody>
        </p:sp>
      </p:grpSp>
      <p:graphicFrame>
        <p:nvGraphicFramePr>
          <p:cNvPr id="1233" name="Google Shape;1233;p78"/>
          <p:cNvGraphicFramePr/>
          <p:nvPr/>
        </p:nvGraphicFramePr>
        <p:xfrm>
          <a:off x="6309060" y="2123920"/>
          <a:ext cx="1908050" cy="1188630"/>
        </p:xfrm>
        <a:graphic>
          <a:graphicData uri="http://schemas.openxmlformats.org/drawingml/2006/table">
            <a:tbl>
              <a:tblPr>
                <a:noFill/>
                <a:tableStyleId>{100A2754-A1B8-4B92-BF1F-A23621133457}</a:tableStyleId>
              </a:tblPr>
              <a:tblGrid>
                <a:gridCol w="1294800">
                  <a:extLst>
                    <a:ext uri="{9D8B030D-6E8A-4147-A177-3AD203B41FA5}">
                      <a16:colId xmlns:a16="http://schemas.microsoft.com/office/drawing/2014/main" val="20000"/>
                    </a:ext>
                  </a:extLst>
                </a:gridCol>
                <a:gridCol w="613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90%</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75%</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2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1237"/>
        <p:cNvGrpSpPr/>
        <p:nvPr/>
      </p:nvGrpSpPr>
      <p:grpSpPr>
        <a:xfrm>
          <a:off x="0" y="0"/>
          <a:ext cx="0" cy="0"/>
          <a:chOff x="0" y="0"/>
          <a:chExt cx="0" cy="0"/>
        </a:xfrm>
      </p:grpSpPr>
      <p:pic>
        <p:nvPicPr>
          <p:cNvPr id="1238" name="Google Shape;1238;p79" title="robot (6).png"/>
          <p:cNvPicPr preferRelativeResize="0"/>
          <p:nvPr/>
        </p:nvPicPr>
        <p:blipFill>
          <a:blip r:embed="rId3">
            <a:alphaModFix/>
          </a:blip>
          <a:stretch>
            <a:fillRect/>
          </a:stretch>
        </p:blipFill>
        <p:spPr>
          <a:xfrm>
            <a:off x="3442298" y="1789146"/>
            <a:ext cx="902400" cy="902400"/>
          </a:xfrm>
          <a:prstGeom prst="rect">
            <a:avLst/>
          </a:prstGeom>
          <a:noFill/>
          <a:ln>
            <a:noFill/>
          </a:ln>
        </p:spPr>
      </p:pic>
      <p:graphicFrame>
        <p:nvGraphicFramePr>
          <p:cNvPr id="1239" name="Google Shape;1239;p79"/>
          <p:cNvGraphicFramePr/>
          <p:nvPr/>
        </p:nvGraphicFramePr>
        <p:xfrm>
          <a:off x="5964720" y="2120774"/>
          <a:ext cx="1908050" cy="1188630"/>
        </p:xfrm>
        <a:graphic>
          <a:graphicData uri="http://schemas.openxmlformats.org/drawingml/2006/table">
            <a:tbl>
              <a:tblPr>
                <a:noFill/>
                <a:tableStyleId>{100A2754-A1B8-4B92-BF1F-A23621133457}</a:tableStyleId>
              </a:tblPr>
              <a:tblGrid>
                <a:gridCol w="1294800">
                  <a:extLst>
                    <a:ext uri="{9D8B030D-6E8A-4147-A177-3AD203B41FA5}">
                      <a16:colId xmlns:a16="http://schemas.microsoft.com/office/drawing/2014/main" val="20000"/>
                    </a:ext>
                  </a:extLst>
                </a:gridCol>
                <a:gridCol w="613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45%</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80%</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pic>
        <p:nvPicPr>
          <p:cNvPr id="1240" name="Google Shape;1240;p79" title="neural-network.png"/>
          <p:cNvPicPr preferRelativeResize="0"/>
          <p:nvPr/>
        </p:nvPicPr>
        <p:blipFill>
          <a:blip r:embed="rId4">
            <a:alphaModFix/>
          </a:blip>
          <a:stretch>
            <a:fillRect/>
          </a:stretch>
        </p:blipFill>
        <p:spPr>
          <a:xfrm>
            <a:off x="3442301" y="2782774"/>
            <a:ext cx="902400" cy="902400"/>
          </a:xfrm>
          <a:prstGeom prst="rect">
            <a:avLst/>
          </a:prstGeom>
          <a:noFill/>
          <a:ln>
            <a:noFill/>
          </a:ln>
        </p:spPr>
      </p:pic>
      <p:sp>
        <p:nvSpPr>
          <p:cNvPr id="1241" name="Google Shape;1241;p79"/>
          <p:cNvSpPr/>
          <p:nvPr/>
        </p:nvSpPr>
        <p:spPr>
          <a:xfrm>
            <a:off x="2181084" y="249577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42" name="Google Shape;1242;p79"/>
          <p:cNvSpPr/>
          <p:nvPr/>
        </p:nvSpPr>
        <p:spPr>
          <a:xfrm>
            <a:off x="4703521" y="2495763"/>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43" name="Google Shape;1243;p79"/>
          <p:cNvGrpSpPr/>
          <p:nvPr/>
        </p:nvGrpSpPr>
        <p:grpSpPr>
          <a:xfrm>
            <a:off x="7860620" y="2516975"/>
            <a:ext cx="1127055" cy="523500"/>
            <a:chOff x="7860620" y="2516975"/>
            <a:chExt cx="1127055" cy="523500"/>
          </a:xfrm>
        </p:grpSpPr>
        <p:sp>
          <p:nvSpPr>
            <p:cNvPr id="1244" name="Google Shape;1244;p79"/>
            <p:cNvSpPr txBox="1"/>
            <p:nvPr/>
          </p:nvSpPr>
          <p:spPr>
            <a:xfrm>
              <a:off x="8298275" y="2516975"/>
              <a:ext cx="689400" cy="5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990000"/>
                  </a:solidFill>
                  <a:latin typeface="Roboto"/>
                  <a:ea typeface="Roboto"/>
                  <a:cs typeface="Roboto"/>
                  <a:sym typeface="Roboto"/>
                </a:rPr>
                <a:t>yes</a:t>
              </a:r>
              <a:endParaRPr b="1">
                <a:solidFill>
                  <a:srgbClr val="990000"/>
                </a:solidFill>
                <a:latin typeface="Roboto"/>
                <a:ea typeface="Roboto"/>
                <a:cs typeface="Roboto"/>
                <a:sym typeface="Roboto"/>
              </a:endParaRPr>
            </a:p>
          </p:txBody>
        </p:sp>
        <p:cxnSp>
          <p:nvCxnSpPr>
            <p:cNvPr id="1245" name="Google Shape;1245;p79"/>
            <p:cNvCxnSpPr/>
            <p:nvPr/>
          </p:nvCxnSpPr>
          <p:spPr>
            <a:xfrm>
              <a:off x="7860620" y="2741126"/>
              <a:ext cx="438600" cy="0"/>
            </a:xfrm>
            <a:prstGeom prst="straightConnector1">
              <a:avLst/>
            </a:prstGeom>
            <a:noFill/>
            <a:ln w="19050" cap="flat" cmpd="sng">
              <a:solidFill>
                <a:srgbClr val="990000"/>
              </a:solidFill>
              <a:prstDash val="solid"/>
              <a:round/>
              <a:headEnd type="stealth" w="med" len="med"/>
              <a:tailEnd type="stealth" w="med" len="med"/>
            </a:ln>
          </p:spPr>
        </p:cxnSp>
      </p:grpSp>
      <p:grpSp>
        <p:nvGrpSpPr>
          <p:cNvPr id="1246" name="Google Shape;1246;p79"/>
          <p:cNvGrpSpPr/>
          <p:nvPr/>
        </p:nvGrpSpPr>
        <p:grpSpPr>
          <a:xfrm>
            <a:off x="7875158" y="2913175"/>
            <a:ext cx="1112517" cy="523500"/>
            <a:chOff x="7875158" y="2913175"/>
            <a:chExt cx="1112517" cy="523500"/>
          </a:xfrm>
        </p:grpSpPr>
        <p:sp>
          <p:nvSpPr>
            <p:cNvPr id="1247" name="Google Shape;1247;p79"/>
            <p:cNvSpPr txBox="1"/>
            <p:nvPr/>
          </p:nvSpPr>
          <p:spPr>
            <a:xfrm>
              <a:off x="8298275" y="2913175"/>
              <a:ext cx="689400" cy="5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990000"/>
                  </a:solidFill>
                  <a:latin typeface="Roboto"/>
                  <a:ea typeface="Roboto"/>
                  <a:cs typeface="Roboto"/>
                  <a:sym typeface="Roboto"/>
                </a:rPr>
                <a:t>yes</a:t>
              </a:r>
              <a:endParaRPr b="1">
                <a:solidFill>
                  <a:srgbClr val="990000"/>
                </a:solidFill>
                <a:latin typeface="Roboto"/>
                <a:ea typeface="Roboto"/>
                <a:cs typeface="Roboto"/>
                <a:sym typeface="Roboto"/>
              </a:endParaRPr>
            </a:p>
          </p:txBody>
        </p:sp>
        <p:cxnSp>
          <p:nvCxnSpPr>
            <p:cNvPr id="1248" name="Google Shape;1248;p79"/>
            <p:cNvCxnSpPr/>
            <p:nvPr/>
          </p:nvCxnSpPr>
          <p:spPr>
            <a:xfrm>
              <a:off x="7875158" y="3119118"/>
              <a:ext cx="438600" cy="0"/>
            </a:xfrm>
            <a:prstGeom prst="straightConnector1">
              <a:avLst/>
            </a:prstGeom>
            <a:noFill/>
            <a:ln w="19050" cap="flat" cmpd="sng">
              <a:solidFill>
                <a:srgbClr val="990000"/>
              </a:solidFill>
              <a:prstDash val="solid"/>
              <a:round/>
              <a:headEnd type="stealth" w="med" len="med"/>
              <a:tailEnd type="stealth" w="med" len="med"/>
            </a:ln>
          </p:spPr>
        </p:cxnSp>
      </p:grpSp>
      <p:sp>
        <p:nvSpPr>
          <p:cNvPr id="1249" name="Google Shape;1249;p79"/>
          <p:cNvSpPr/>
          <p:nvPr/>
        </p:nvSpPr>
        <p:spPr>
          <a:xfrm>
            <a:off x="4439150" y="3426500"/>
            <a:ext cx="3083170" cy="1047275"/>
          </a:xfrm>
          <a:custGeom>
            <a:avLst/>
            <a:gdLst/>
            <a:ahLst/>
            <a:cxnLst/>
            <a:rect l="l" t="t" r="r" b="b"/>
            <a:pathLst>
              <a:path w="151899" h="41891" extrusionOk="0">
                <a:moveTo>
                  <a:pt x="151899" y="0"/>
                </a:moveTo>
                <a:cubicBezTo>
                  <a:pt x="151899" y="11885"/>
                  <a:pt x="145333" y="25126"/>
                  <a:pt x="135355" y="31583"/>
                </a:cubicBezTo>
                <a:cubicBezTo>
                  <a:pt x="115256" y="44590"/>
                  <a:pt x="88099" y="41772"/>
                  <a:pt x="64168" y="41108"/>
                </a:cubicBezTo>
                <a:cubicBezTo>
                  <a:pt x="49781" y="40709"/>
                  <a:pt x="35432" y="36014"/>
                  <a:pt x="22559" y="29577"/>
                </a:cubicBezTo>
                <a:cubicBezTo>
                  <a:pt x="14038" y="25316"/>
                  <a:pt x="4257" y="20553"/>
                  <a:pt x="0" y="12031"/>
                </a:cubicBezTo>
              </a:path>
            </a:pathLst>
          </a:custGeom>
          <a:noFill/>
          <a:ln w="19050" cap="flat" cmpd="sng">
            <a:solidFill>
              <a:srgbClr val="990000"/>
            </a:solidFill>
            <a:prstDash val="dash"/>
            <a:round/>
            <a:headEnd type="none" w="med" len="med"/>
            <a:tailEnd type="stealth" w="med" len="med"/>
          </a:ln>
        </p:spPr>
        <p:txBody>
          <a:bodyPr/>
          <a:lstStyle/>
          <a:p>
            <a:endParaRPr lang="en-US"/>
          </a:p>
        </p:txBody>
      </p:sp>
      <p:cxnSp>
        <p:nvCxnSpPr>
          <p:cNvPr id="1250" name="Google Shape;1250;p79"/>
          <p:cNvCxnSpPr/>
          <p:nvPr/>
        </p:nvCxnSpPr>
        <p:spPr>
          <a:xfrm rot="10800000">
            <a:off x="7183970" y="2965149"/>
            <a:ext cx="4800" cy="300300"/>
          </a:xfrm>
          <a:prstGeom prst="straightConnector1">
            <a:avLst/>
          </a:prstGeom>
          <a:noFill/>
          <a:ln w="19050" cap="flat" cmpd="sng">
            <a:solidFill>
              <a:srgbClr val="990000"/>
            </a:solidFill>
            <a:prstDash val="solid"/>
            <a:round/>
            <a:headEnd type="none" w="med" len="med"/>
            <a:tailEnd type="stealth" w="med" len="med"/>
          </a:ln>
        </p:spPr>
      </p:cxnSp>
      <p:grpSp>
        <p:nvGrpSpPr>
          <p:cNvPr id="1251" name="Google Shape;1251;p79"/>
          <p:cNvGrpSpPr/>
          <p:nvPr/>
        </p:nvGrpSpPr>
        <p:grpSpPr>
          <a:xfrm>
            <a:off x="357728" y="1794690"/>
            <a:ext cx="1564802" cy="1840752"/>
            <a:chOff x="1089023" y="3390297"/>
            <a:chExt cx="1357392" cy="1596766"/>
          </a:xfrm>
        </p:grpSpPr>
        <p:sp>
          <p:nvSpPr>
            <p:cNvPr id="1252" name="Google Shape;1252;p79"/>
            <p:cNvSpPr/>
            <p:nvPr/>
          </p:nvSpPr>
          <p:spPr>
            <a:xfrm>
              <a:off x="1089023" y="3514363"/>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ctr" rtl="0">
                <a:spcBef>
                  <a:spcPts val="0"/>
                </a:spcBef>
                <a:spcAft>
                  <a:spcPts val="0"/>
                </a:spcAft>
                <a:buNone/>
              </a:pPr>
              <a:r>
                <a:rPr lang="en-GB" sz="647">
                  <a:latin typeface="Roboto"/>
                  <a:ea typeface="Roboto"/>
                  <a:cs typeface="Roboto"/>
                  <a:sym typeface="Roboto"/>
                </a:rPr>
                <a:t>TODO: Stefan</a:t>
              </a:r>
              <a:endParaRPr sz="647">
                <a:latin typeface="Roboto"/>
                <a:ea typeface="Roboto"/>
                <a:cs typeface="Roboto"/>
                <a:sym typeface="Roboto"/>
              </a:endParaRPr>
            </a:p>
          </p:txBody>
        </p:sp>
        <p:sp>
          <p:nvSpPr>
            <p:cNvPr id="1253" name="Google Shape;1253;p79"/>
            <p:cNvSpPr/>
            <p:nvPr/>
          </p:nvSpPr>
          <p:spPr>
            <a:xfrm>
              <a:off x="1150145" y="3454845"/>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ctr" rtl="0">
                <a:spcBef>
                  <a:spcPts val="0"/>
                </a:spcBef>
                <a:spcAft>
                  <a:spcPts val="0"/>
                </a:spcAft>
                <a:buNone/>
              </a:pPr>
              <a:endParaRPr sz="647">
                <a:latin typeface="Roboto"/>
                <a:ea typeface="Roboto"/>
                <a:cs typeface="Roboto"/>
                <a:sym typeface="Roboto"/>
              </a:endParaRPr>
            </a:p>
          </p:txBody>
        </p:sp>
        <p:sp>
          <p:nvSpPr>
            <p:cNvPr id="1254" name="Google Shape;1254;p79"/>
            <p:cNvSpPr/>
            <p:nvPr/>
          </p:nvSpPr>
          <p:spPr>
            <a:xfrm>
              <a:off x="1211315" y="3390297"/>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t" anchorCtr="0">
              <a:noAutofit/>
            </a:bodyPr>
            <a:lstStyle/>
            <a:p>
              <a:pPr marL="0" lvl="0" indent="0" algn="just" rtl="0">
                <a:spcBef>
                  <a:spcPts val="0"/>
                </a:spcBef>
                <a:spcAft>
                  <a:spcPts val="0"/>
                </a:spcAft>
                <a:buNone/>
              </a:pPr>
              <a:r>
                <a:rPr lang="en-GB" sz="924">
                  <a:latin typeface="Roboto"/>
                  <a:ea typeface="Roboto"/>
                  <a:cs typeface="Roboto"/>
                  <a:sym typeface="Roboto"/>
                </a:rPr>
                <a:t>Patient </a:t>
              </a:r>
              <a:r>
                <a:rPr lang="en-GB" sz="924">
                  <a:highlight>
                    <a:srgbClr val="F4CCCC"/>
                  </a:highlight>
                  <a:latin typeface="Roboto"/>
                  <a:ea typeface="Roboto"/>
                  <a:cs typeface="Roboto"/>
                  <a:sym typeface="Roboto"/>
                </a:rPr>
                <a:t>has had a hacking cough for the past 3 days</a:t>
              </a:r>
              <a:r>
                <a:rPr lang="en-GB" sz="924">
                  <a:latin typeface="Roboto"/>
                  <a:ea typeface="Roboto"/>
                  <a:cs typeface="Roboto"/>
                  <a:sym typeface="Roboto"/>
                </a:rPr>
                <a:t>. She also has a fever, but she is not sure when this started. Patient may have pneumonia, but more testing is required. </a:t>
              </a:r>
              <a:endParaRPr sz="924">
                <a:latin typeface="Roboto"/>
                <a:ea typeface="Roboto"/>
                <a:cs typeface="Roboto"/>
                <a:sym typeface="Roboto"/>
              </a:endParaRPr>
            </a:p>
          </p:txBody>
        </p:sp>
        <p:sp>
          <p:nvSpPr>
            <p:cNvPr id="1255" name="Google Shape;1255;p79"/>
            <p:cNvSpPr/>
            <p:nvPr/>
          </p:nvSpPr>
          <p:spPr>
            <a:xfrm>
              <a:off x="1211315" y="3390297"/>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l" rtl="0">
                <a:spcBef>
                  <a:spcPts val="0"/>
                </a:spcBef>
                <a:spcAft>
                  <a:spcPts val="0"/>
                </a:spcAft>
                <a:buNone/>
              </a:pPr>
              <a:r>
                <a:rPr lang="en-GB" sz="1300">
                  <a:latin typeface="Roboto"/>
                  <a:ea typeface="Roboto"/>
                  <a:cs typeface="Roboto"/>
                  <a:sym typeface="Roboto"/>
                </a:rPr>
                <a:t>Patient has had a hacking cough for the past 3 days. She also has a high fever, but she is not sure when this started.</a:t>
              </a:r>
              <a:endParaRPr>
                <a:latin typeface="Roboto"/>
                <a:ea typeface="Roboto"/>
                <a:cs typeface="Roboto"/>
                <a:sym typeface="Roboto"/>
              </a:endParaRPr>
            </a:p>
          </p:txBody>
        </p:sp>
      </p:grpSp>
      <p:sp>
        <p:nvSpPr>
          <p:cNvPr id="1256" name="Google Shape;1256;p79"/>
          <p:cNvSpPr txBox="1">
            <a:spLocks noGrp="1"/>
          </p:cNvSpPr>
          <p:nvPr>
            <p:ph type="title"/>
          </p:nvPr>
        </p:nvSpPr>
        <p:spPr>
          <a:xfrm>
            <a:off x="357725" y="190925"/>
            <a:ext cx="7051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Training an AI for information extraction</a:t>
            </a:r>
            <a:endParaRPr/>
          </a:p>
        </p:txBody>
      </p:sp>
      <p:cxnSp>
        <p:nvCxnSpPr>
          <p:cNvPr id="1257" name="Google Shape;1257;p79"/>
          <p:cNvCxnSpPr/>
          <p:nvPr/>
        </p:nvCxnSpPr>
        <p:spPr>
          <a:xfrm rot="10800000">
            <a:off x="7179989" y="2563109"/>
            <a:ext cx="4800" cy="300300"/>
          </a:xfrm>
          <a:prstGeom prst="straightConnector1">
            <a:avLst/>
          </a:prstGeom>
          <a:noFill/>
          <a:ln w="19050" cap="flat" cmpd="sng">
            <a:solidFill>
              <a:srgbClr val="990000"/>
            </a:solidFill>
            <a:prstDash val="solid"/>
            <a:round/>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1261"/>
        <p:cNvGrpSpPr/>
        <p:nvPr/>
      </p:nvGrpSpPr>
      <p:grpSpPr>
        <a:xfrm>
          <a:off x="0" y="0"/>
          <a:ext cx="0" cy="0"/>
          <a:chOff x="0" y="0"/>
          <a:chExt cx="0" cy="0"/>
        </a:xfrm>
      </p:grpSpPr>
      <p:pic>
        <p:nvPicPr>
          <p:cNvPr id="1262" name="Google Shape;1262;p80" title="robot (6).png"/>
          <p:cNvPicPr preferRelativeResize="0"/>
          <p:nvPr/>
        </p:nvPicPr>
        <p:blipFill>
          <a:blip r:embed="rId3">
            <a:alphaModFix/>
          </a:blip>
          <a:stretch>
            <a:fillRect/>
          </a:stretch>
        </p:blipFill>
        <p:spPr>
          <a:xfrm>
            <a:off x="3442298" y="1789146"/>
            <a:ext cx="902400" cy="902400"/>
          </a:xfrm>
          <a:prstGeom prst="rect">
            <a:avLst/>
          </a:prstGeom>
          <a:noFill/>
          <a:ln>
            <a:noFill/>
          </a:ln>
        </p:spPr>
      </p:pic>
      <p:graphicFrame>
        <p:nvGraphicFramePr>
          <p:cNvPr id="1263" name="Google Shape;1263;p80"/>
          <p:cNvGraphicFramePr/>
          <p:nvPr/>
        </p:nvGraphicFramePr>
        <p:xfrm>
          <a:off x="5964720" y="2120774"/>
          <a:ext cx="1908050" cy="1188630"/>
        </p:xfrm>
        <a:graphic>
          <a:graphicData uri="http://schemas.openxmlformats.org/drawingml/2006/table">
            <a:tbl>
              <a:tblPr>
                <a:noFill/>
                <a:tableStyleId>{100A2754-A1B8-4B92-BF1F-A23621133457}</a:tableStyleId>
              </a:tblPr>
              <a:tblGrid>
                <a:gridCol w="1294800">
                  <a:extLst>
                    <a:ext uri="{9D8B030D-6E8A-4147-A177-3AD203B41FA5}">
                      <a16:colId xmlns:a16="http://schemas.microsoft.com/office/drawing/2014/main" val="20000"/>
                    </a:ext>
                  </a:extLst>
                </a:gridCol>
                <a:gridCol w="6132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variable</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value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cough</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75%</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latin typeface="Roboto"/>
                          <a:ea typeface="Roboto"/>
                          <a:cs typeface="Roboto"/>
                          <a:sym typeface="Roboto"/>
                        </a:rPr>
                        <a:t>fever</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95%</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2"/>
                  </a:ext>
                </a:extLst>
              </a:tr>
            </a:tbl>
          </a:graphicData>
        </a:graphic>
      </p:graphicFrame>
      <p:pic>
        <p:nvPicPr>
          <p:cNvPr id="1264" name="Google Shape;1264;p80" title="neural-network.png"/>
          <p:cNvPicPr preferRelativeResize="0"/>
          <p:nvPr/>
        </p:nvPicPr>
        <p:blipFill>
          <a:blip r:embed="rId4">
            <a:alphaModFix/>
          </a:blip>
          <a:stretch>
            <a:fillRect/>
          </a:stretch>
        </p:blipFill>
        <p:spPr>
          <a:xfrm>
            <a:off x="3442301" y="2782774"/>
            <a:ext cx="902400" cy="902400"/>
          </a:xfrm>
          <a:prstGeom prst="rect">
            <a:avLst/>
          </a:prstGeom>
          <a:noFill/>
          <a:ln>
            <a:noFill/>
          </a:ln>
        </p:spPr>
      </p:pic>
      <p:sp>
        <p:nvSpPr>
          <p:cNvPr id="1265" name="Google Shape;1265;p80"/>
          <p:cNvSpPr/>
          <p:nvPr/>
        </p:nvSpPr>
        <p:spPr>
          <a:xfrm>
            <a:off x="2181084" y="249577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66" name="Google Shape;1266;p80"/>
          <p:cNvSpPr/>
          <p:nvPr/>
        </p:nvSpPr>
        <p:spPr>
          <a:xfrm>
            <a:off x="4703521" y="2495763"/>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67" name="Google Shape;1267;p80"/>
          <p:cNvGrpSpPr/>
          <p:nvPr/>
        </p:nvGrpSpPr>
        <p:grpSpPr>
          <a:xfrm>
            <a:off x="357728" y="1794690"/>
            <a:ext cx="1564802" cy="1840752"/>
            <a:chOff x="1089023" y="3390297"/>
            <a:chExt cx="1357392" cy="1596766"/>
          </a:xfrm>
        </p:grpSpPr>
        <p:sp>
          <p:nvSpPr>
            <p:cNvPr id="1268" name="Google Shape;1268;p80"/>
            <p:cNvSpPr/>
            <p:nvPr/>
          </p:nvSpPr>
          <p:spPr>
            <a:xfrm>
              <a:off x="1089023" y="3514363"/>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ctr" rtl="0">
                <a:spcBef>
                  <a:spcPts val="0"/>
                </a:spcBef>
                <a:spcAft>
                  <a:spcPts val="0"/>
                </a:spcAft>
                <a:buNone/>
              </a:pPr>
              <a:r>
                <a:rPr lang="en-GB" sz="647">
                  <a:latin typeface="Roboto"/>
                  <a:ea typeface="Roboto"/>
                  <a:cs typeface="Roboto"/>
                  <a:sym typeface="Roboto"/>
                </a:rPr>
                <a:t>TODO: Stefan</a:t>
              </a:r>
              <a:endParaRPr sz="647">
                <a:latin typeface="Roboto"/>
                <a:ea typeface="Roboto"/>
                <a:cs typeface="Roboto"/>
                <a:sym typeface="Roboto"/>
              </a:endParaRPr>
            </a:p>
          </p:txBody>
        </p:sp>
        <p:sp>
          <p:nvSpPr>
            <p:cNvPr id="1269" name="Google Shape;1269;p80"/>
            <p:cNvSpPr/>
            <p:nvPr/>
          </p:nvSpPr>
          <p:spPr>
            <a:xfrm>
              <a:off x="1150145" y="3454845"/>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ctr" rtl="0">
                <a:spcBef>
                  <a:spcPts val="0"/>
                </a:spcBef>
                <a:spcAft>
                  <a:spcPts val="0"/>
                </a:spcAft>
                <a:buNone/>
              </a:pPr>
              <a:endParaRPr sz="647">
                <a:latin typeface="Roboto"/>
                <a:ea typeface="Roboto"/>
                <a:cs typeface="Roboto"/>
                <a:sym typeface="Roboto"/>
              </a:endParaRPr>
            </a:p>
          </p:txBody>
        </p:sp>
        <p:sp>
          <p:nvSpPr>
            <p:cNvPr id="1270" name="Google Shape;1270;p80"/>
            <p:cNvSpPr/>
            <p:nvPr/>
          </p:nvSpPr>
          <p:spPr>
            <a:xfrm>
              <a:off x="1211315" y="3390297"/>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t" anchorCtr="0">
              <a:noAutofit/>
            </a:bodyPr>
            <a:lstStyle/>
            <a:p>
              <a:pPr marL="0" lvl="0" indent="0" algn="just" rtl="0">
                <a:spcBef>
                  <a:spcPts val="0"/>
                </a:spcBef>
                <a:spcAft>
                  <a:spcPts val="0"/>
                </a:spcAft>
                <a:buNone/>
              </a:pPr>
              <a:r>
                <a:rPr lang="en-GB" sz="924">
                  <a:latin typeface="Roboto"/>
                  <a:ea typeface="Roboto"/>
                  <a:cs typeface="Roboto"/>
                  <a:sym typeface="Roboto"/>
                </a:rPr>
                <a:t>Patient </a:t>
              </a:r>
              <a:r>
                <a:rPr lang="en-GB" sz="924">
                  <a:highlight>
                    <a:srgbClr val="F4CCCC"/>
                  </a:highlight>
                  <a:latin typeface="Roboto"/>
                  <a:ea typeface="Roboto"/>
                  <a:cs typeface="Roboto"/>
                  <a:sym typeface="Roboto"/>
                </a:rPr>
                <a:t>has had a hacking cough for the past 3 days</a:t>
              </a:r>
              <a:r>
                <a:rPr lang="en-GB" sz="924">
                  <a:latin typeface="Roboto"/>
                  <a:ea typeface="Roboto"/>
                  <a:cs typeface="Roboto"/>
                  <a:sym typeface="Roboto"/>
                </a:rPr>
                <a:t>. She also has a fever, but she is not sure when this started. Patient may have pneumonia, but more testing is required. </a:t>
              </a:r>
              <a:endParaRPr sz="924">
                <a:latin typeface="Roboto"/>
                <a:ea typeface="Roboto"/>
                <a:cs typeface="Roboto"/>
                <a:sym typeface="Roboto"/>
              </a:endParaRPr>
            </a:p>
          </p:txBody>
        </p:sp>
        <p:sp>
          <p:nvSpPr>
            <p:cNvPr id="1271" name="Google Shape;1271;p80"/>
            <p:cNvSpPr/>
            <p:nvPr/>
          </p:nvSpPr>
          <p:spPr>
            <a:xfrm>
              <a:off x="1211315" y="3390297"/>
              <a:ext cx="1235100" cy="1472700"/>
            </a:xfrm>
            <a:prstGeom prst="rect">
              <a:avLst/>
            </a:prstGeom>
            <a:solidFill>
              <a:schemeClr val="lt2"/>
            </a:solidFill>
            <a:ln w="4400" cap="flat" cmpd="sng">
              <a:solidFill>
                <a:schemeClr val="dk2"/>
              </a:solidFill>
              <a:prstDash val="solid"/>
              <a:round/>
              <a:headEnd type="none" w="sm" len="sm"/>
              <a:tailEnd type="none" w="sm" len="sm"/>
            </a:ln>
          </p:spPr>
          <p:txBody>
            <a:bodyPr spcFirstLastPara="1" wrap="square" lIns="42275" tIns="42275" rIns="42275" bIns="42275" anchor="ctr" anchorCtr="0">
              <a:noAutofit/>
            </a:bodyPr>
            <a:lstStyle/>
            <a:p>
              <a:pPr marL="0" lvl="0" indent="0" algn="l" rtl="0">
                <a:spcBef>
                  <a:spcPts val="0"/>
                </a:spcBef>
                <a:spcAft>
                  <a:spcPts val="0"/>
                </a:spcAft>
                <a:buNone/>
              </a:pPr>
              <a:r>
                <a:rPr lang="en-GB" sz="1300">
                  <a:latin typeface="Roboto"/>
                  <a:ea typeface="Roboto"/>
                  <a:cs typeface="Roboto"/>
                  <a:sym typeface="Roboto"/>
                </a:rPr>
                <a:t>Patient has had a hacking cough for the past 3 days. She also has a high fever, but she is not sure when this started.</a:t>
              </a:r>
              <a:endParaRPr>
                <a:latin typeface="Roboto"/>
                <a:ea typeface="Roboto"/>
                <a:cs typeface="Roboto"/>
                <a:sym typeface="Roboto"/>
              </a:endParaRPr>
            </a:p>
          </p:txBody>
        </p:sp>
      </p:grpSp>
      <p:sp>
        <p:nvSpPr>
          <p:cNvPr id="1272" name="Google Shape;1272;p80"/>
          <p:cNvSpPr txBox="1">
            <a:spLocks noGrp="1"/>
          </p:cNvSpPr>
          <p:nvPr>
            <p:ph type="title"/>
          </p:nvPr>
        </p:nvSpPr>
        <p:spPr>
          <a:xfrm>
            <a:off x="357725" y="190925"/>
            <a:ext cx="7051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Training an AI for information extraction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grpSp>
        <p:nvGrpSpPr>
          <p:cNvPr id="1277" name="Google Shape;1277;p81"/>
          <p:cNvGrpSpPr/>
          <p:nvPr/>
        </p:nvGrpSpPr>
        <p:grpSpPr>
          <a:xfrm>
            <a:off x="469850" y="1043151"/>
            <a:ext cx="2708300" cy="3955800"/>
            <a:chOff x="469850" y="1043151"/>
            <a:chExt cx="2708300" cy="3955800"/>
          </a:xfrm>
        </p:grpSpPr>
        <p:pic>
          <p:nvPicPr>
            <p:cNvPr id="1278" name="Google Shape;1278;p81" title="note-svgrepo-com.png"/>
            <p:cNvPicPr preferRelativeResize="0"/>
            <p:nvPr/>
          </p:nvPicPr>
          <p:blipFill>
            <a:blip r:embed="rId3">
              <a:alphaModFix/>
            </a:blip>
            <a:stretch>
              <a:fillRect/>
            </a:stretch>
          </p:blipFill>
          <p:spPr>
            <a:xfrm>
              <a:off x="469850" y="1043151"/>
              <a:ext cx="1131850" cy="1131875"/>
            </a:xfrm>
            <a:prstGeom prst="rect">
              <a:avLst/>
            </a:prstGeom>
            <a:noFill/>
            <a:ln>
              <a:noFill/>
            </a:ln>
          </p:spPr>
        </p:pic>
        <p:pic>
          <p:nvPicPr>
            <p:cNvPr id="1279" name="Google Shape;1279;p81" title="note-svgrepo-com.png"/>
            <p:cNvPicPr preferRelativeResize="0"/>
            <p:nvPr/>
          </p:nvPicPr>
          <p:blipFill>
            <a:blip r:embed="rId3">
              <a:alphaModFix/>
            </a:blip>
            <a:stretch>
              <a:fillRect/>
            </a:stretch>
          </p:blipFill>
          <p:spPr>
            <a:xfrm>
              <a:off x="1248925" y="1897401"/>
              <a:ext cx="1131850" cy="1131875"/>
            </a:xfrm>
            <a:prstGeom prst="rect">
              <a:avLst/>
            </a:prstGeom>
            <a:noFill/>
            <a:ln>
              <a:noFill/>
            </a:ln>
          </p:spPr>
        </p:pic>
        <p:pic>
          <p:nvPicPr>
            <p:cNvPr id="1280" name="Google Shape;1280;p81" title="note-svgrepo-com.png"/>
            <p:cNvPicPr preferRelativeResize="0"/>
            <p:nvPr/>
          </p:nvPicPr>
          <p:blipFill>
            <a:blip r:embed="rId3">
              <a:alphaModFix/>
            </a:blip>
            <a:stretch>
              <a:fillRect/>
            </a:stretch>
          </p:blipFill>
          <p:spPr>
            <a:xfrm>
              <a:off x="1163200" y="3867076"/>
              <a:ext cx="1131850" cy="1131875"/>
            </a:xfrm>
            <a:prstGeom prst="rect">
              <a:avLst/>
            </a:prstGeom>
            <a:noFill/>
            <a:ln>
              <a:noFill/>
            </a:ln>
          </p:spPr>
        </p:pic>
        <p:pic>
          <p:nvPicPr>
            <p:cNvPr id="1281" name="Google Shape;1281;p81" title="note-svgrepo-com.png"/>
            <p:cNvPicPr preferRelativeResize="0"/>
            <p:nvPr/>
          </p:nvPicPr>
          <p:blipFill>
            <a:blip r:embed="rId3">
              <a:alphaModFix/>
            </a:blip>
            <a:stretch>
              <a:fillRect/>
            </a:stretch>
          </p:blipFill>
          <p:spPr>
            <a:xfrm>
              <a:off x="2046300" y="1043151"/>
              <a:ext cx="1131850" cy="1131875"/>
            </a:xfrm>
            <a:prstGeom prst="rect">
              <a:avLst/>
            </a:prstGeom>
            <a:noFill/>
            <a:ln>
              <a:noFill/>
            </a:ln>
          </p:spPr>
        </p:pic>
        <p:pic>
          <p:nvPicPr>
            <p:cNvPr id="1282" name="Google Shape;1282;p81" title="note-svgrepo-com.png"/>
            <p:cNvPicPr preferRelativeResize="0"/>
            <p:nvPr/>
          </p:nvPicPr>
          <p:blipFill>
            <a:blip r:embed="rId3">
              <a:alphaModFix/>
            </a:blip>
            <a:stretch>
              <a:fillRect/>
            </a:stretch>
          </p:blipFill>
          <p:spPr>
            <a:xfrm>
              <a:off x="1931575" y="2836176"/>
              <a:ext cx="1131850" cy="1131875"/>
            </a:xfrm>
            <a:prstGeom prst="rect">
              <a:avLst/>
            </a:prstGeom>
            <a:noFill/>
            <a:ln>
              <a:noFill/>
            </a:ln>
          </p:spPr>
        </p:pic>
        <p:pic>
          <p:nvPicPr>
            <p:cNvPr id="1283" name="Google Shape;1283;p81" title="note-svgrepo-com.png"/>
            <p:cNvPicPr preferRelativeResize="0"/>
            <p:nvPr/>
          </p:nvPicPr>
          <p:blipFill>
            <a:blip r:embed="rId3">
              <a:alphaModFix/>
            </a:blip>
            <a:stretch>
              <a:fillRect/>
            </a:stretch>
          </p:blipFill>
          <p:spPr>
            <a:xfrm>
              <a:off x="469850" y="2836176"/>
              <a:ext cx="1131850" cy="1131875"/>
            </a:xfrm>
            <a:prstGeom prst="rect">
              <a:avLst/>
            </a:prstGeom>
            <a:noFill/>
            <a:ln>
              <a:noFill/>
            </a:ln>
          </p:spPr>
        </p:pic>
      </p:grpSp>
      <p:pic>
        <p:nvPicPr>
          <p:cNvPr id="1284" name="Google Shape;1284;p81" title="robot (6).png"/>
          <p:cNvPicPr preferRelativeResize="0"/>
          <p:nvPr/>
        </p:nvPicPr>
        <p:blipFill>
          <a:blip r:embed="rId4">
            <a:alphaModFix/>
          </a:blip>
          <a:stretch>
            <a:fillRect/>
          </a:stretch>
        </p:blipFill>
        <p:spPr>
          <a:xfrm>
            <a:off x="4031344" y="1789146"/>
            <a:ext cx="902400" cy="902400"/>
          </a:xfrm>
          <a:prstGeom prst="rect">
            <a:avLst/>
          </a:prstGeom>
          <a:noFill/>
          <a:ln>
            <a:noFill/>
          </a:ln>
        </p:spPr>
      </p:pic>
      <p:pic>
        <p:nvPicPr>
          <p:cNvPr id="1285" name="Google Shape;1285;p81" title="neural-network.png"/>
          <p:cNvPicPr preferRelativeResize="0"/>
          <p:nvPr/>
        </p:nvPicPr>
        <p:blipFill>
          <a:blip r:embed="rId5">
            <a:alphaModFix/>
          </a:blip>
          <a:stretch>
            <a:fillRect/>
          </a:stretch>
        </p:blipFill>
        <p:spPr>
          <a:xfrm>
            <a:off x="4031347" y="2782774"/>
            <a:ext cx="902400" cy="902400"/>
          </a:xfrm>
          <a:prstGeom prst="rect">
            <a:avLst/>
          </a:prstGeom>
          <a:noFill/>
          <a:ln>
            <a:noFill/>
          </a:ln>
        </p:spPr>
      </p:pic>
      <p:sp>
        <p:nvSpPr>
          <p:cNvPr id="1286" name="Google Shape;1286;p81"/>
          <p:cNvSpPr/>
          <p:nvPr/>
        </p:nvSpPr>
        <p:spPr>
          <a:xfrm>
            <a:off x="2770130" y="2495775"/>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287" name="Google Shape;1287;p81"/>
          <p:cNvSpPr/>
          <p:nvPr/>
        </p:nvSpPr>
        <p:spPr>
          <a:xfrm>
            <a:off x="5292567" y="2495763"/>
            <a:ext cx="9024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288" name="Google Shape;1288;p81"/>
          <p:cNvGrpSpPr/>
          <p:nvPr/>
        </p:nvGrpSpPr>
        <p:grpSpPr>
          <a:xfrm>
            <a:off x="6421400" y="1167326"/>
            <a:ext cx="2309475" cy="3480650"/>
            <a:chOff x="6421400" y="1167326"/>
            <a:chExt cx="2309475" cy="3480650"/>
          </a:xfrm>
        </p:grpSpPr>
        <p:pic>
          <p:nvPicPr>
            <p:cNvPr id="1289" name="Google Shape;1289;p81" title="cells (2).png"/>
            <p:cNvPicPr preferRelativeResize="0"/>
            <p:nvPr/>
          </p:nvPicPr>
          <p:blipFill>
            <a:blip r:embed="rId6">
              <a:alphaModFix/>
            </a:blip>
            <a:stretch>
              <a:fillRect/>
            </a:stretch>
          </p:blipFill>
          <p:spPr>
            <a:xfrm>
              <a:off x="6633325" y="1244051"/>
              <a:ext cx="730075" cy="730075"/>
            </a:xfrm>
            <a:prstGeom prst="rect">
              <a:avLst/>
            </a:prstGeom>
            <a:noFill/>
            <a:ln>
              <a:noFill/>
            </a:ln>
          </p:spPr>
        </p:pic>
        <p:pic>
          <p:nvPicPr>
            <p:cNvPr id="1290" name="Google Shape;1290;p81" title="cells (2).png"/>
            <p:cNvPicPr preferRelativeResize="0"/>
            <p:nvPr/>
          </p:nvPicPr>
          <p:blipFill>
            <a:blip r:embed="rId6">
              <a:alphaModFix/>
            </a:blip>
            <a:stretch>
              <a:fillRect/>
            </a:stretch>
          </p:blipFill>
          <p:spPr>
            <a:xfrm>
              <a:off x="8000800" y="1167326"/>
              <a:ext cx="730075" cy="730075"/>
            </a:xfrm>
            <a:prstGeom prst="rect">
              <a:avLst/>
            </a:prstGeom>
            <a:noFill/>
            <a:ln>
              <a:noFill/>
            </a:ln>
          </p:spPr>
        </p:pic>
        <p:pic>
          <p:nvPicPr>
            <p:cNvPr id="1291" name="Google Shape;1291;p81" title="cells (2).png"/>
            <p:cNvPicPr preferRelativeResize="0"/>
            <p:nvPr/>
          </p:nvPicPr>
          <p:blipFill>
            <a:blip r:embed="rId6">
              <a:alphaModFix/>
            </a:blip>
            <a:stretch>
              <a:fillRect/>
            </a:stretch>
          </p:blipFill>
          <p:spPr>
            <a:xfrm>
              <a:off x="8000800" y="3029276"/>
              <a:ext cx="730075" cy="730075"/>
            </a:xfrm>
            <a:prstGeom prst="rect">
              <a:avLst/>
            </a:prstGeom>
            <a:noFill/>
            <a:ln>
              <a:noFill/>
            </a:ln>
          </p:spPr>
        </p:pic>
        <p:pic>
          <p:nvPicPr>
            <p:cNvPr id="1292" name="Google Shape;1292;p81" title="cells (2).png"/>
            <p:cNvPicPr preferRelativeResize="0"/>
            <p:nvPr/>
          </p:nvPicPr>
          <p:blipFill>
            <a:blip r:embed="rId6">
              <a:alphaModFix/>
            </a:blip>
            <a:stretch>
              <a:fillRect/>
            </a:stretch>
          </p:blipFill>
          <p:spPr>
            <a:xfrm>
              <a:off x="7151475" y="3917901"/>
              <a:ext cx="730075" cy="730075"/>
            </a:xfrm>
            <a:prstGeom prst="rect">
              <a:avLst/>
            </a:prstGeom>
            <a:noFill/>
            <a:ln>
              <a:noFill/>
            </a:ln>
          </p:spPr>
        </p:pic>
        <p:pic>
          <p:nvPicPr>
            <p:cNvPr id="1293" name="Google Shape;1293;p81" title="cells (2).png"/>
            <p:cNvPicPr preferRelativeResize="0"/>
            <p:nvPr/>
          </p:nvPicPr>
          <p:blipFill>
            <a:blip r:embed="rId6">
              <a:alphaModFix/>
            </a:blip>
            <a:stretch>
              <a:fillRect/>
            </a:stretch>
          </p:blipFill>
          <p:spPr>
            <a:xfrm>
              <a:off x="7363400" y="2098301"/>
              <a:ext cx="730075" cy="730075"/>
            </a:xfrm>
            <a:prstGeom prst="rect">
              <a:avLst/>
            </a:prstGeom>
            <a:noFill/>
            <a:ln>
              <a:noFill/>
            </a:ln>
          </p:spPr>
        </p:pic>
        <p:pic>
          <p:nvPicPr>
            <p:cNvPr id="1294" name="Google Shape;1294;p81" title="cells (2).png"/>
            <p:cNvPicPr preferRelativeResize="0"/>
            <p:nvPr/>
          </p:nvPicPr>
          <p:blipFill>
            <a:blip r:embed="rId6">
              <a:alphaModFix/>
            </a:blip>
            <a:stretch>
              <a:fillRect/>
            </a:stretch>
          </p:blipFill>
          <p:spPr>
            <a:xfrm>
              <a:off x="6421400" y="2934376"/>
              <a:ext cx="730075" cy="730075"/>
            </a:xfrm>
            <a:prstGeom prst="rect">
              <a:avLst/>
            </a:prstGeom>
            <a:noFill/>
            <a:ln>
              <a:noFill/>
            </a:ln>
          </p:spPr>
        </p:pic>
      </p:grpSp>
      <p:grpSp>
        <p:nvGrpSpPr>
          <p:cNvPr id="1295" name="Google Shape;1295;p81"/>
          <p:cNvGrpSpPr/>
          <p:nvPr/>
        </p:nvGrpSpPr>
        <p:grpSpPr>
          <a:xfrm>
            <a:off x="4402175" y="3652089"/>
            <a:ext cx="2593070" cy="1191848"/>
            <a:chOff x="4402175" y="3652089"/>
            <a:chExt cx="2593070" cy="1191848"/>
          </a:xfrm>
        </p:grpSpPr>
        <p:sp>
          <p:nvSpPr>
            <p:cNvPr id="1296" name="Google Shape;1296;p81"/>
            <p:cNvSpPr/>
            <p:nvPr/>
          </p:nvSpPr>
          <p:spPr>
            <a:xfrm>
              <a:off x="4790075" y="3764875"/>
              <a:ext cx="1817275" cy="821850"/>
            </a:xfrm>
            <a:custGeom>
              <a:avLst/>
              <a:gdLst/>
              <a:ahLst/>
              <a:cxnLst/>
              <a:rect l="l" t="t" r="r" b="b"/>
              <a:pathLst>
                <a:path w="72691" h="32874" extrusionOk="0">
                  <a:moveTo>
                    <a:pt x="72691" y="20554"/>
                  </a:moveTo>
                  <a:cubicBezTo>
                    <a:pt x="61404" y="27004"/>
                    <a:pt x="48479" y="34305"/>
                    <a:pt x="35593" y="32586"/>
                  </a:cubicBezTo>
                  <a:cubicBezTo>
                    <a:pt x="19649" y="30459"/>
                    <a:pt x="7188" y="14390"/>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297" name="Google Shape;1297;p81"/>
            <p:cNvSpPr/>
            <p:nvPr/>
          </p:nvSpPr>
          <p:spPr>
            <a:xfrm>
              <a:off x="4402175" y="4022088"/>
              <a:ext cx="2593070" cy="821850"/>
            </a:xfrm>
            <a:custGeom>
              <a:avLst/>
              <a:gdLst/>
              <a:ahLst/>
              <a:cxnLst/>
              <a:rect l="l" t="t" r="r" b="b"/>
              <a:pathLst>
                <a:path w="72691" h="32874" extrusionOk="0">
                  <a:moveTo>
                    <a:pt x="72691" y="20554"/>
                  </a:moveTo>
                  <a:cubicBezTo>
                    <a:pt x="61404" y="27004"/>
                    <a:pt x="48479" y="34305"/>
                    <a:pt x="35593" y="32586"/>
                  </a:cubicBezTo>
                  <a:cubicBezTo>
                    <a:pt x="19649" y="30459"/>
                    <a:pt x="7188" y="14390"/>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298" name="Google Shape;1298;p81"/>
            <p:cNvSpPr/>
            <p:nvPr/>
          </p:nvSpPr>
          <p:spPr>
            <a:xfrm>
              <a:off x="5040738" y="3652089"/>
              <a:ext cx="1579125" cy="370300"/>
            </a:xfrm>
            <a:custGeom>
              <a:avLst/>
              <a:gdLst/>
              <a:ahLst/>
              <a:cxnLst/>
              <a:rect l="l" t="t" r="r" b="b"/>
              <a:pathLst>
                <a:path w="63165" h="14812" extrusionOk="0">
                  <a:moveTo>
                    <a:pt x="63165" y="12031"/>
                  </a:moveTo>
                  <a:cubicBezTo>
                    <a:pt x="52035" y="14416"/>
                    <a:pt x="40344" y="15647"/>
                    <a:pt x="29076" y="14037"/>
                  </a:cubicBezTo>
                  <a:cubicBezTo>
                    <a:pt x="18422" y="12515"/>
                    <a:pt x="9626" y="4813"/>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grpSp>
      <p:sp>
        <p:nvSpPr>
          <p:cNvPr id="1299" name="Google Shape;1299;p81"/>
          <p:cNvSpPr txBox="1">
            <a:spLocks noGrp="1"/>
          </p:cNvSpPr>
          <p:nvPr>
            <p:ph type="title"/>
          </p:nvPr>
        </p:nvSpPr>
        <p:spPr>
          <a:xfrm>
            <a:off x="357725" y="190925"/>
            <a:ext cx="7051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Training an AI for information extraction</a:t>
            </a:r>
            <a:endParaRPr/>
          </a:p>
        </p:txBody>
      </p:sp>
      <p:sp>
        <p:nvSpPr>
          <p:cNvPr id="1300" name="Google Shape;1300;p81"/>
          <p:cNvSpPr txBox="1"/>
          <p:nvPr/>
        </p:nvSpPr>
        <p:spPr>
          <a:xfrm>
            <a:off x="3618550" y="903488"/>
            <a:ext cx="1728000" cy="69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a:solidFill>
                  <a:srgbClr val="990000"/>
                </a:solidFill>
                <a:latin typeface="Roboto"/>
                <a:ea typeface="Roboto"/>
                <a:cs typeface="Roboto"/>
                <a:sym typeface="Roboto"/>
              </a:rPr>
              <a:t>Text </a:t>
            </a:r>
            <a:endParaRPr sz="2400" b="1">
              <a:solidFill>
                <a:srgbClr val="990000"/>
              </a:solidFill>
              <a:latin typeface="Roboto"/>
              <a:ea typeface="Roboto"/>
              <a:cs typeface="Roboto"/>
              <a:sym typeface="Roboto"/>
            </a:endParaRPr>
          </a:p>
          <a:p>
            <a:pPr marL="0" lvl="0" indent="0" algn="ctr" rtl="0">
              <a:spcBef>
                <a:spcPts val="0"/>
              </a:spcBef>
              <a:spcAft>
                <a:spcPts val="0"/>
              </a:spcAft>
              <a:buNone/>
            </a:pPr>
            <a:r>
              <a:rPr lang="en-GB" sz="2400" b="1">
                <a:solidFill>
                  <a:srgbClr val="990000"/>
                </a:solidFill>
                <a:latin typeface="Roboto"/>
                <a:ea typeface="Roboto"/>
                <a:cs typeface="Roboto"/>
                <a:sym typeface="Roboto"/>
              </a:rPr>
              <a:t>classifier</a:t>
            </a:r>
            <a:endParaRPr sz="2400" b="1">
              <a:solidFill>
                <a:srgbClr val="99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1304"/>
        <p:cNvGrpSpPr/>
        <p:nvPr/>
      </p:nvGrpSpPr>
      <p:grpSpPr>
        <a:xfrm>
          <a:off x="0" y="0"/>
          <a:ext cx="0" cy="0"/>
          <a:chOff x="0" y="0"/>
          <a:chExt cx="0" cy="0"/>
        </a:xfrm>
      </p:grpSpPr>
      <p:sp>
        <p:nvSpPr>
          <p:cNvPr id="1305" name="Google Shape;1305;p82"/>
          <p:cNvSpPr txBox="1">
            <a:spLocks noGrp="1"/>
          </p:cNvSpPr>
          <p:nvPr>
            <p:ph type="title"/>
          </p:nvPr>
        </p:nvSpPr>
        <p:spPr>
          <a:xfrm>
            <a:off x="357725" y="190925"/>
            <a:ext cx="80793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can we use text in our Bayesian network?</a:t>
            </a:r>
            <a:endParaRPr/>
          </a:p>
        </p:txBody>
      </p:sp>
      <p:sp>
        <p:nvSpPr>
          <p:cNvPr id="1306" name="Google Shape;1306;p82"/>
          <p:cNvSpPr txBox="1"/>
          <p:nvPr/>
        </p:nvSpPr>
        <p:spPr>
          <a:xfrm>
            <a:off x="357725" y="829650"/>
            <a:ext cx="5485200" cy="11805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Extract information from text</a:t>
            </a:r>
            <a:endParaRPr sz="2200">
              <a:latin typeface="Roboto"/>
              <a:ea typeface="Roboto"/>
              <a:cs typeface="Roboto"/>
              <a:sym typeface="Roboto"/>
            </a:endParaRPr>
          </a:p>
          <a:p>
            <a:pPr marL="457200" lvl="0" indent="-368300" algn="l" rtl="0">
              <a:spcBef>
                <a:spcPts val="600"/>
              </a:spcBef>
              <a:spcAft>
                <a:spcPts val="0"/>
              </a:spcAft>
              <a:buClr>
                <a:schemeClr val="accent3"/>
              </a:buClr>
              <a:buSzPts val="2200"/>
              <a:buFont typeface="Roboto"/>
              <a:buChar char="▸"/>
            </a:pPr>
            <a:r>
              <a:rPr lang="en-GB" sz="2200">
                <a:latin typeface="Roboto"/>
                <a:ea typeface="Roboto"/>
                <a:cs typeface="Roboto"/>
                <a:sym typeface="Roboto"/>
              </a:rPr>
              <a:t>Use it to learn conditional probabilities</a:t>
            </a:r>
            <a:endParaRPr sz="2200">
              <a:latin typeface="Roboto"/>
              <a:ea typeface="Roboto"/>
              <a:cs typeface="Roboto"/>
              <a:sym typeface="Roboto"/>
            </a:endParaRPr>
          </a:p>
        </p:txBody>
      </p:sp>
      <p:grpSp>
        <p:nvGrpSpPr>
          <p:cNvPr id="1307" name="Google Shape;1307;p82"/>
          <p:cNvGrpSpPr/>
          <p:nvPr/>
        </p:nvGrpSpPr>
        <p:grpSpPr>
          <a:xfrm>
            <a:off x="5316379" y="2273891"/>
            <a:ext cx="3403798" cy="2151123"/>
            <a:chOff x="5316379" y="2436818"/>
            <a:chExt cx="3403798" cy="2151123"/>
          </a:xfrm>
        </p:grpSpPr>
        <p:grpSp>
          <p:nvGrpSpPr>
            <p:cNvPr id="1308" name="Google Shape;1308;p82"/>
            <p:cNvGrpSpPr/>
            <p:nvPr/>
          </p:nvGrpSpPr>
          <p:grpSpPr>
            <a:xfrm>
              <a:off x="5651663" y="2436818"/>
              <a:ext cx="2714979" cy="2151123"/>
              <a:chOff x="1243241" y="1255767"/>
              <a:chExt cx="4150709" cy="3288676"/>
            </a:xfrm>
          </p:grpSpPr>
          <p:sp>
            <p:nvSpPr>
              <p:cNvPr id="1309" name="Google Shape;1309;p82"/>
              <p:cNvSpPr/>
              <p:nvPr/>
            </p:nvSpPr>
            <p:spPr>
              <a:xfrm>
                <a:off x="1243241" y="2148117"/>
                <a:ext cx="1479000" cy="576600"/>
              </a:xfrm>
              <a:prstGeom prst="roundRect">
                <a:avLst>
                  <a:gd name="adj" fmla="val 16667"/>
                </a:avLst>
              </a:prstGeom>
              <a:solidFill>
                <a:schemeClr val="lt2"/>
              </a:solidFill>
              <a:ln w="6225" cap="flat" cmpd="sng">
                <a:solidFill>
                  <a:schemeClr val="dk2"/>
                </a:solidFill>
                <a:prstDash val="solid"/>
                <a:round/>
                <a:headEnd type="none" w="sm" len="sm"/>
                <a:tailEnd type="none" w="sm" len="sm"/>
              </a:ln>
            </p:spPr>
            <p:txBody>
              <a:bodyPr spcFirstLastPara="1" wrap="square" lIns="59800" tIns="59800" rIns="59800" bIns="59800" anchor="ctr" anchorCtr="0">
                <a:noAutofit/>
              </a:bodyPr>
              <a:lstStyle/>
              <a:p>
                <a:pPr marL="0" lvl="0" indent="0" algn="ctr" rtl="0">
                  <a:spcBef>
                    <a:spcPts val="0"/>
                  </a:spcBef>
                  <a:spcAft>
                    <a:spcPts val="0"/>
                  </a:spcAft>
                  <a:buNone/>
                </a:pPr>
                <a:r>
                  <a:rPr lang="en-GB" sz="1046">
                    <a:latin typeface="Roboto"/>
                    <a:ea typeface="Roboto"/>
                    <a:cs typeface="Roboto"/>
                    <a:sym typeface="Roboto"/>
                  </a:rPr>
                  <a:t>Pneumonia</a:t>
                </a:r>
                <a:endParaRPr sz="1046">
                  <a:latin typeface="Roboto"/>
                  <a:ea typeface="Roboto"/>
                  <a:cs typeface="Roboto"/>
                  <a:sym typeface="Roboto"/>
                </a:endParaRPr>
              </a:p>
            </p:txBody>
          </p:sp>
          <p:grpSp>
            <p:nvGrpSpPr>
              <p:cNvPr id="1310" name="Google Shape;1310;p82"/>
              <p:cNvGrpSpPr/>
              <p:nvPr/>
            </p:nvGrpSpPr>
            <p:grpSpPr>
              <a:xfrm>
                <a:off x="2722241" y="2148117"/>
                <a:ext cx="2671509" cy="576600"/>
                <a:chOff x="2709716" y="1358550"/>
                <a:chExt cx="2671509" cy="576600"/>
              </a:xfrm>
            </p:grpSpPr>
            <p:sp>
              <p:nvSpPr>
                <p:cNvPr id="1311" name="Google Shape;1311;p82"/>
                <p:cNvSpPr/>
                <p:nvPr/>
              </p:nvSpPr>
              <p:spPr>
                <a:xfrm>
                  <a:off x="3902225" y="1358550"/>
                  <a:ext cx="1479000" cy="576600"/>
                </a:xfrm>
                <a:prstGeom prst="roundRect">
                  <a:avLst>
                    <a:gd name="adj" fmla="val 16667"/>
                  </a:avLst>
                </a:prstGeom>
                <a:solidFill>
                  <a:schemeClr val="lt2"/>
                </a:solidFill>
                <a:ln w="6225" cap="flat" cmpd="sng">
                  <a:solidFill>
                    <a:schemeClr val="dk2"/>
                  </a:solidFill>
                  <a:prstDash val="solid"/>
                  <a:round/>
                  <a:headEnd type="none" w="sm" len="sm"/>
                  <a:tailEnd type="none" w="sm" len="sm"/>
                </a:ln>
              </p:spPr>
              <p:txBody>
                <a:bodyPr spcFirstLastPara="1" wrap="square" lIns="59800" tIns="59800" rIns="59800" bIns="59800" anchor="ctr" anchorCtr="0">
                  <a:noAutofit/>
                </a:bodyPr>
                <a:lstStyle/>
                <a:p>
                  <a:pPr marL="0" lvl="0" indent="0" algn="ctr" rtl="0">
                    <a:spcBef>
                      <a:spcPts val="0"/>
                    </a:spcBef>
                    <a:spcAft>
                      <a:spcPts val="0"/>
                    </a:spcAft>
                    <a:buNone/>
                  </a:pPr>
                  <a:r>
                    <a:rPr lang="en-GB" sz="1046">
                      <a:latin typeface="Roboto"/>
                      <a:ea typeface="Roboto"/>
                      <a:cs typeface="Roboto"/>
                      <a:sym typeface="Roboto"/>
                    </a:rPr>
                    <a:t>Cough</a:t>
                  </a:r>
                  <a:endParaRPr sz="1046">
                    <a:latin typeface="Roboto"/>
                    <a:ea typeface="Roboto"/>
                    <a:cs typeface="Roboto"/>
                    <a:sym typeface="Roboto"/>
                  </a:endParaRPr>
                </a:p>
              </p:txBody>
            </p:sp>
            <p:cxnSp>
              <p:nvCxnSpPr>
                <p:cNvPr id="1312" name="Google Shape;1312;p82"/>
                <p:cNvCxnSpPr>
                  <a:stCxn id="1309" idx="3"/>
                  <a:endCxn id="1311" idx="1"/>
                </p:cNvCxnSpPr>
                <p:nvPr/>
              </p:nvCxnSpPr>
              <p:spPr>
                <a:xfrm>
                  <a:off x="2709716" y="1646850"/>
                  <a:ext cx="1192500" cy="0"/>
                </a:xfrm>
                <a:prstGeom prst="straightConnector1">
                  <a:avLst/>
                </a:prstGeom>
                <a:noFill/>
                <a:ln w="12450" cap="flat" cmpd="sng">
                  <a:solidFill>
                    <a:schemeClr val="dk2"/>
                  </a:solidFill>
                  <a:prstDash val="solid"/>
                  <a:round/>
                  <a:headEnd type="none" w="med" len="med"/>
                  <a:tailEnd type="triangle" w="med" len="med"/>
                </a:ln>
              </p:spPr>
            </p:cxnSp>
          </p:grpSp>
          <p:grpSp>
            <p:nvGrpSpPr>
              <p:cNvPr id="1313" name="Google Shape;1313;p82"/>
              <p:cNvGrpSpPr/>
              <p:nvPr/>
            </p:nvGrpSpPr>
            <p:grpSpPr>
              <a:xfrm>
                <a:off x="1243241" y="2696217"/>
                <a:ext cx="2716200" cy="953400"/>
                <a:chOff x="1230716" y="1906650"/>
                <a:chExt cx="2716200" cy="953400"/>
              </a:xfrm>
            </p:grpSpPr>
            <p:sp>
              <p:nvSpPr>
                <p:cNvPr id="1314" name="Google Shape;1314;p82"/>
                <p:cNvSpPr/>
                <p:nvPr/>
              </p:nvSpPr>
              <p:spPr>
                <a:xfrm>
                  <a:off x="1230716" y="2283450"/>
                  <a:ext cx="1479000" cy="576600"/>
                </a:xfrm>
                <a:prstGeom prst="roundRect">
                  <a:avLst>
                    <a:gd name="adj" fmla="val 16667"/>
                  </a:avLst>
                </a:prstGeom>
                <a:solidFill>
                  <a:schemeClr val="lt2"/>
                </a:solidFill>
                <a:ln w="6225" cap="flat" cmpd="sng">
                  <a:solidFill>
                    <a:schemeClr val="dk2"/>
                  </a:solidFill>
                  <a:prstDash val="solid"/>
                  <a:round/>
                  <a:headEnd type="none" w="sm" len="sm"/>
                  <a:tailEnd type="none" w="sm" len="sm"/>
                </a:ln>
              </p:spPr>
              <p:txBody>
                <a:bodyPr spcFirstLastPara="1" wrap="square" lIns="59800" tIns="59800" rIns="59800" bIns="59800" anchor="ctr" anchorCtr="0">
                  <a:noAutofit/>
                </a:bodyPr>
                <a:lstStyle/>
                <a:p>
                  <a:pPr marL="0" lvl="0" indent="0" algn="ctr" rtl="0">
                    <a:spcBef>
                      <a:spcPts val="0"/>
                    </a:spcBef>
                    <a:spcAft>
                      <a:spcPts val="0"/>
                    </a:spcAft>
                    <a:buNone/>
                  </a:pPr>
                  <a:r>
                    <a:rPr lang="en-GB" sz="1046">
                      <a:latin typeface="Roboto"/>
                      <a:ea typeface="Roboto"/>
                      <a:cs typeface="Roboto"/>
                      <a:sym typeface="Roboto"/>
                    </a:rPr>
                    <a:t>Common cold</a:t>
                  </a:r>
                  <a:endParaRPr sz="1046">
                    <a:latin typeface="Roboto"/>
                    <a:ea typeface="Roboto"/>
                    <a:cs typeface="Roboto"/>
                    <a:sym typeface="Roboto"/>
                  </a:endParaRPr>
                </a:p>
              </p:txBody>
            </p:sp>
            <p:cxnSp>
              <p:nvCxnSpPr>
                <p:cNvPr id="1315" name="Google Shape;1315;p82"/>
                <p:cNvCxnSpPr>
                  <a:stCxn id="1314" idx="3"/>
                </p:cNvCxnSpPr>
                <p:nvPr/>
              </p:nvCxnSpPr>
              <p:spPr>
                <a:xfrm rot="10800000" flipH="1">
                  <a:off x="2709716" y="1906650"/>
                  <a:ext cx="1237200" cy="665100"/>
                </a:xfrm>
                <a:prstGeom prst="straightConnector1">
                  <a:avLst/>
                </a:prstGeom>
                <a:noFill/>
                <a:ln w="12450" cap="flat" cmpd="sng">
                  <a:solidFill>
                    <a:schemeClr val="dk2"/>
                  </a:solidFill>
                  <a:prstDash val="solid"/>
                  <a:round/>
                  <a:headEnd type="none" w="med" len="med"/>
                  <a:tailEnd type="triangle" w="med" len="med"/>
                </a:ln>
              </p:spPr>
            </p:cxnSp>
          </p:grpSp>
          <p:grpSp>
            <p:nvGrpSpPr>
              <p:cNvPr id="1316" name="Google Shape;1316;p82"/>
              <p:cNvGrpSpPr/>
              <p:nvPr/>
            </p:nvGrpSpPr>
            <p:grpSpPr>
              <a:xfrm>
                <a:off x="2722241" y="2436417"/>
                <a:ext cx="2671509" cy="1213200"/>
                <a:chOff x="2709716" y="1646850"/>
                <a:chExt cx="2671509" cy="1213200"/>
              </a:xfrm>
            </p:grpSpPr>
            <p:grpSp>
              <p:nvGrpSpPr>
                <p:cNvPr id="1317" name="Google Shape;1317;p82"/>
                <p:cNvGrpSpPr/>
                <p:nvPr/>
              </p:nvGrpSpPr>
              <p:grpSpPr>
                <a:xfrm>
                  <a:off x="2709716" y="2283450"/>
                  <a:ext cx="2671509" cy="576600"/>
                  <a:chOff x="2709716" y="1358550"/>
                  <a:chExt cx="2671509" cy="576600"/>
                </a:xfrm>
              </p:grpSpPr>
              <p:sp>
                <p:nvSpPr>
                  <p:cNvPr id="1318" name="Google Shape;1318;p82"/>
                  <p:cNvSpPr/>
                  <p:nvPr/>
                </p:nvSpPr>
                <p:spPr>
                  <a:xfrm>
                    <a:off x="3902225" y="1358550"/>
                    <a:ext cx="1479000" cy="576600"/>
                  </a:xfrm>
                  <a:prstGeom prst="roundRect">
                    <a:avLst>
                      <a:gd name="adj" fmla="val 16667"/>
                    </a:avLst>
                  </a:prstGeom>
                  <a:solidFill>
                    <a:schemeClr val="lt2"/>
                  </a:solidFill>
                  <a:ln w="6225" cap="flat" cmpd="sng">
                    <a:solidFill>
                      <a:schemeClr val="dk2"/>
                    </a:solidFill>
                    <a:prstDash val="solid"/>
                    <a:round/>
                    <a:headEnd type="none" w="sm" len="sm"/>
                    <a:tailEnd type="none" w="sm" len="sm"/>
                  </a:ln>
                </p:spPr>
                <p:txBody>
                  <a:bodyPr spcFirstLastPara="1" wrap="square" lIns="59800" tIns="59800" rIns="59800" bIns="59800" anchor="ctr" anchorCtr="0">
                    <a:noAutofit/>
                  </a:bodyPr>
                  <a:lstStyle/>
                  <a:p>
                    <a:pPr marL="0" lvl="0" indent="0" algn="ctr" rtl="0">
                      <a:spcBef>
                        <a:spcPts val="0"/>
                      </a:spcBef>
                      <a:spcAft>
                        <a:spcPts val="0"/>
                      </a:spcAft>
                      <a:buNone/>
                    </a:pPr>
                    <a:r>
                      <a:rPr lang="en-GB" sz="1046">
                        <a:latin typeface="Roboto"/>
                        <a:ea typeface="Roboto"/>
                        <a:cs typeface="Roboto"/>
                        <a:sym typeface="Roboto"/>
                      </a:rPr>
                      <a:t>Fever</a:t>
                    </a:r>
                    <a:endParaRPr sz="1046">
                      <a:latin typeface="Roboto"/>
                      <a:ea typeface="Roboto"/>
                      <a:cs typeface="Roboto"/>
                      <a:sym typeface="Roboto"/>
                    </a:endParaRPr>
                  </a:p>
                </p:txBody>
              </p:sp>
              <p:cxnSp>
                <p:nvCxnSpPr>
                  <p:cNvPr id="1319" name="Google Shape;1319;p82"/>
                  <p:cNvCxnSpPr>
                    <a:stCxn id="1314" idx="3"/>
                    <a:endCxn id="1318" idx="1"/>
                  </p:cNvCxnSpPr>
                  <p:nvPr/>
                </p:nvCxnSpPr>
                <p:spPr>
                  <a:xfrm>
                    <a:off x="2709716" y="1646850"/>
                    <a:ext cx="1192500" cy="0"/>
                  </a:xfrm>
                  <a:prstGeom prst="straightConnector1">
                    <a:avLst/>
                  </a:prstGeom>
                  <a:noFill/>
                  <a:ln w="12450" cap="flat" cmpd="sng">
                    <a:solidFill>
                      <a:schemeClr val="dk2"/>
                    </a:solidFill>
                    <a:prstDash val="solid"/>
                    <a:round/>
                    <a:headEnd type="none" w="med" len="med"/>
                    <a:tailEnd type="triangle" w="med" len="med"/>
                  </a:ln>
                </p:spPr>
              </p:cxnSp>
            </p:grpSp>
            <p:cxnSp>
              <p:nvCxnSpPr>
                <p:cNvPr id="1320" name="Google Shape;1320;p82"/>
                <p:cNvCxnSpPr>
                  <a:stCxn id="1309" idx="3"/>
                </p:cNvCxnSpPr>
                <p:nvPr/>
              </p:nvCxnSpPr>
              <p:spPr>
                <a:xfrm>
                  <a:off x="2709716" y="1646850"/>
                  <a:ext cx="1224600" cy="660600"/>
                </a:xfrm>
                <a:prstGeom prst="straightConnector1">
                  <a:avLst/>
                </a:prstGeom>
                <a:noFill/>
                <a:ln w="12450" cap="flat" cmpd="sng">
                  <a:solidFill>
                    <a:schemeClr val="dk2"/>
                  </a:solidFill>
                  <a:prstDash val="solid"/>
                  <a:round/>
                  <a:headEnd type="none" w="med" len="med"/>
                  <a:tailEnd type="triangle" w="med" len="med"/>
                </a:ln>
              </p:spPr>
            </p:cxnSp>
          </p:grpSp>
          <p:grpSp>
            <p:nvGrpSpPr>
              <p:cNvPr id="1321" name="Google Shape;1321;p82"/>
              <p:cNvGrpSpPr/>
              <p:nvPr/>
            </p:nvGrpSpPr>
            <p:grpSpPr>
              <a:xfrm>
                <a:off x="2722241" y="3361317"/>
                <a:ext cx="2671509" cy="1183126"/>
                <a:chOff x="2709716" y="1639325"/>
                <a:chExt cx="2671509" cy="1183126"/>
              </a:xfrm>
            </p:grpSpPr>
            <p:sp>
              <p:nvSpPr>
                <p:cNvPr id="1322" name="Google Shape;1322;p82"/>
                <p:cNvSpPr/>
                <p:nvPr/>
              </p:nvSpPr>
              <p:spPr>
                <a:xfrm>
                  <a:off x="3902225" y="2245851"/>
                  <a:ext cx="1479000" cy="576600"/>
                </a:xfrm>
                <a:prstGeom prst="roundRect">
                  <a:avLst>
                    <a:gd name="adj" fmla="val 16667"/>
                  </a:avLst>
                </a:prstGeom>
                <a:solidFill>
                  <a:schemeClr val="lt2"/>
                </a:solidFill>
                <a:ln w="6225" cap="flat" cmpd="sng">
                  <a:solidFill>
                    <a:schemeClr val="dk2"/>
                  </a:solidFill>
                  <a:prstDash val="solid"/>
                  <a:round/>
                  <a:headEnd type="none" w="sm" len="sm"/>
                  <a:tailEnd type="none" w="sm" len="sm"/>
                </a:ln>
              </p:spPr>
              <p:txBody>
                <a:bodyPr spcFirstLastPara="1" wrap="square" lIns="59800" tIns="59800" rIns="59800" bIns="59800" anchor="ctr" anchorCtr="0">
                  <a:noAutofit/>
                </a:bodyPr>
                <a:lstStyle/>
                <a:p>
                  <a:pPr marL="0" lvl="0" indent="0" algn="ctr" rtl="0">
                    <a:spcBef>
                      <a:spcPts val="0"/>
                    </a:spcBef>
                    <a:spcAft>
                      <a:spcPts val="0"/>
                    </a:spcAft>
                    <a:buNone/>
                  </a:pPr>
                  <a:r>
                    <a:rPr lang="en-GB" sz="1046">
                      <a:latin typeface="Roboto"/>
                      <a:ea typeface="Roboto"/>
                      <a:cs typeface="Roboto"/>
                      <a:sym typeface="Roboto"/>
                    </a:rPr>
                    <a:t>Nasal symptoms</a:t>
                  </a:r>
                  <a:endParaRPr sz="1046">
                    <a:latin typeface="Roboto"/>
                    <a:ea typeface="Roboto"/>
                    <a:cs typeface="Roboto"/>
                    <a:sym typeface="Roboto"/>
                  </a:endParaRPr>
                </a:p>
              </p:txBody>
            </p:sp>
            <p:cxnSp>
              <p:nvCxnSpPr>
                <p:cNvPr id="1323" name="Google Shape;1323;p82"/>
                <p:cNvCxnSpPr>
                  <a:stCxn id="1314" idx="3"/>
                  <a:endCxn id="1322" idx="1"/>
                </p:cNvCxnSpPr>
                <p:nvPr/>
              </p:nvCxnSpPr>
              <p:spPr>
                <a:xfrm>
                  <a:off x="2709716" y="1639325"/>
                  <a:ext cx="1192500" cy="894900"/>
                </a:xfrm>
                <a:prstGeom prst="straightConnector1">
                  <a:avLst/>
                </a:prstGeom>
                <a:noFill/>
                <a:ln w="12450" cap="flat" cmpd="sng">
                  <a:solidFill>
                    <a:schemeClr val="dk2"/>
                  </a:solidFill>
                  <a:prstDash val="solid"/>
                  <a:round/>
                  <a:headEnd type="none" w="med" len="med"/>
                  <a:tailEnd type="triangle" w="med" len="med"/>
                </a:ln>
              </p:spPr>
            </p:cxnSp>
          </p:grpSp>
          <p:grpSp>
            <p:nvGrpSpPr>
              <p:cNvPr id="1324" name="Google Shape;1324;p82"/>
              <p:cNvGrpSpPr/>
              <p:nvPr/>
            </p:nvGrpSpPr>
            <p:grpSpPr>
              <a:xfrm>
                <a:off x="2722241" y="1255767"/>
                <a:ext cx="2671709" cy="1180650"/>
                <a:chOff x="2709666" y="2486100"/>
                <a:chExt cx="2671709" cy="1180650"/>
              </a:xfrm>
            </p:grpSpPr>
            <p:sp>
              <p:nvSpPr>
                <p:cNvPr id="1325" name="Google Shape;1325;p82"/>
                <p:cNvSpPr/>
                <p:nvPr/>
              </p:nvSpPr>
              <p:spPr>
                <a:xfrm>
                  <a:off x="3902375" y="2486100"/>
                  <a:ext cx="1479000" cy="576600"/>
                </a:xfrm>
                <a:prstGeom prst="roundRect">
                  <a:avLst>
                    <a:gd name="adj" fmla="val 16667"/>
                  </a:avLst>
                </a:prstGeom>
                <a:solidFill>
                  <a:schemeClr val="lt2"/>
                </a:solidFill>
                <a:ln w="6225" cap="flat" cmpd="sng">
                  <a:solidFill>
                    <a:schemeClr val="dk2"/>
                  </a:solidFill>
                  <a:prstDash val="solid"/>
                  <a:round/>
                  <a:headEnd type="none" w="sm" len="sm"/>
                  <a:tailEnd type="none" w="sm" len="sm"/>
                </a:ln>
              </p:spPr>
              <p:txBody>
                <a:bodyPr spcFirstLastPara="1" wrap="square" lIns="59800" tIns="59800" rIns="59800" bIns="59800" anchor="ctr" anchorCtr="0">
                  <a:noAutofit/>
                </a:bodyPr>
                <a:lstStyle/>
                <a:p>
                  <a:pPr marL="0" lvl="0" indent="0" algn="ctr" rtl="0">
                    <a:spcBef>
                      <a:spcPts val="0"/>
                    </a:spcBef>
                    <a:spcAft>
                      <a:spcPts val="0"/>
                    </a:spcAft>
                    <a:buNone/>
                  </a:pPr>
                  <a:r>
                    <a:rPr lang="en-GB" sz="1046">
                      <a:latin typeface="Roboto"/>
                      <a:ea typeface="Roboto"/>
                      <a:cs typeface="Roboto"/>
                      <a:sym typeface="Roboto"/>
                    </a:rPr>
                    <a:t>Difficulty breathing</a:t>
                  </a:r>
                  <a:endParaRPr sz="1046">
                    <a:latin typeface="Roboto"/>
                    <a:ea typeface="Roboto"/>
                    <a:cs typeface="Roboto"/>
                    <a:sym typeface="Roboto"/>
                  </a:endParaRPr>
                </a:p>
              </p:txBody>
            </p:sp>
            <p:cxnSp>
              <p:nvCxnSpPr>
                <p:cNvPr id="1326" name="Google Shape;1326;p82"/>
                <p:cNvCxnSpPr>
                  <a:stCxn id="1309" idx="3"/>
                  <a:endCxn id="1325" idx="1"/>
                </p:cNvCxnSpPr>
                <p:nvPr/>
              </p:nvCxnSpPr>
              <p:spPr>
                <a:xfrm rot="10800000" flipH="1">
                  <a:off x="2709666" y="2774550"/>
                  <a:ext cx="1192800" cy="892200"/>
                </a:xfrm>
                <a:prstGeom prst="straightConnector1">
                  <a:avLst/>
                </a:prstGeom>
                <a:noFill/>
                <a:ln w="12450" cap="flat" cmpd="sng">
                  <a:solidFill>
                    <a:schemeClr val="dk2"/>
                  </a:solidFill>
                  <a:prstDash val="solid"/>
                  <a:round/>
                  <a:headEnd type="none" w="med" len="med"/>
                  <a:tailEnd type="triangle" w="med" len="med"/>
                </a:ln>
              </p:spPr>
            </p:cxnSp>
          </p:grpSp>
        </p:grpSp>
        <p:grpSp>
          <p:nvGrpSpPr>
            <p:cNvPr id="1327" name="Google Shape;1327;p82"/>
            <p:cNvGrpSpPr/>
            <p:nvPr/>
          </p:nvGrpSpPr>
          <p:grpSpPr>
            <a:xfrm>
              <a:off x="5316379" y="2455994"/>
              <a:ext cx="3403798" cy="2103384"/>
              <a:chOff x="3754691" y="1328677"/>
              <a:chExt cx="5203789" cy="3215691"/>
            </a:xfrm>
          </p:grpSpPr>
          <p:pic>
            <p:nvPicPr>
              <p:cNvPr id="1328" name="Google Shape;1328;p82" title="table (1).png"/>
              <p:cNvPicPr preferRelativeResize="0"/>
              <p:nvPr/>
            </p:nvPicPr>
            <p:blipFill>
              <a:blip r:embed="rId3">
                <a:alphaModFix/>
              </a:blip>
              <a:stretch>
                <a:fillRect/>
              </a:stretch>
            </p:blipFill>
            <p:spPr>
              <a:xfrm>
                <a:off x="8493679" y="1328677"/>
                <a:ext cx="464801" cy="464801"/>
              </a:xfrm>
              <a:prstGeom prst="rect">
                <a:avLst/>
              </a:prstGeom>
              <a:noFill/>
              <a:ln>
                <a:noFill/>
              </a:ln>
            </p:spPr>
          </p:pic>
          <p:pic>
            <p:nvPicPr>
              <p:cNvPr id="1329" name="Google Shape;1329;p82" title="table (1).png"/>
              <p:cNvPicPr preferRelativeResize="0"/>
              <p:nvPr/>
            </p:nvPicPr>
            <p:blipFill>
              <a:blip r:embed="rId3">
                <a:alphaModFix/>
              </a:blip>
              <a:stretch>
                <a:fillRect/>
              </a:stretch>
            </p:blipFill>
            <p:spPr>
              <a:xfrm>
                <a:off x="8493667" y="2255820"/>
                <a:ext cx="464801" cy="464801"/>
              </a:xfrm>
              <a:prstGeom prst="rect">
                <a:avLst/>
              </a:prstGeom>
              <a:noFill/>
              <a:ln>
                <a:noFill/>
              </a:ln>
            </p:spPr>
          </p:pic>
          <p:pic>
            <p:nvPicPr>
              <p:cNvPr id="1330" name="Google Shape;1330;p82" title="table (1).png"/>
              <p:cNvPicPr preferRelativeResize="0"/>
              <p:nvPr/>
            </p:nvPicPr>
            <p:blipFill rotWithShape="1">
              <a:blip r:embed="rId3">
                <a:alphaModFix/>
              </a:blip>
              <a:srcRect t="4240" b="-4240"/>
              <a:stretch/>
            </p:blipFill>
            <p:spPr>
              <a:xfrm>
                <a:off x="8493667" y="3177229"/>
                <a:ext cx="464801" cy="464801"/>
              </a:xfrm>
              <a:prstGeom prst="rect">
                <a:avLst/>
              </a:prstGeom>
              <a:noFill/>
              <a:ln>
                <a:noFill/>
              </a:ln>
            </p:spPr>
          </p:pic>
          <p:pic>
            <p:nvPicPr>
              <p:cNvPr id="1331" name="Google Shape;1331;p82" title="table (1).png"/>
              <p:cNvPicPr preferRelativeResize="0"/>
              <p:nvPr/>
            </p:nvPicPr>
            <p:blipFill>
              <a:blip r:embed="rId3">
                <a:alphaModFix/>
              </a:blip>
              <a:stretch>
                <a:fillRect/>
              </a:stretch>
            </p:blipFill>
            <p:spPr>
              <a:xfrm>
                <a:off x="8493679" y="4079567"/>
                <a:ext cx="464801" cy="464801"/>
              </a:xfrm>
              <a:prstGeom prst="rect">
                <a:avLst/>
              </a:prstGeom>
              <a:noFill/>
              <a:ln>
                <a:noFill/>
              </a:ln>
            </p:spPr>
          </p:pic>
          <p:pic>
            <p:nvPicPr>
              <p:cNvPr id="1332" name="Google Shape;1332;p82" title="table (1).png"/>
              <p:cNvPicPr preferRelativeResize="0"/>
              <p:nvPr/>
            </p:nvPicPr>
            <p:blipFill>
              <a:blip r:embed="rId3">
                <a:alphaModFix/>
              </a:blip>
              <a:stretch>
                <a:fillRect/>
              </a:stretch>
            </p:blipFill>
            <p:spPr>
              <a:xfrm>
                <a:off x="3754691" y="3177224"/>
                <a:ext cx="464801" cy="464801"/>
              </a:xfrm>
              <a:prstGeom prst="rect">
                <a:avLst/>
              </a:prstGeom>
              <a:noFill/>
              <a:ln>
                <a:noFill/>
              </a:ln>
            </p:spPr>
          </p:pic>
          <p:pic>
            <p:nvPicPr>
              <p:cNvPr id="1333" name="Google Shape;1333;p82" title="table (1).png"/>
              <p:cNvPicPr preferRelativeResize="0"/>
              <p:nvPr/>
            </p:nvPicPr>
            <p:blipFill>
              <a:blip r:embed="rId3">
                <a:alphaModFix/>
              </a:blip>
              <a:stretch>
                <a:fillRect/>
              </a:stretch>
            </p:blipFill>
            <p:spPr>
              <a:xfrm>
                <a:off x="3755269" y="2243293"/>
                <a:ext cx="464801" cy="464801"/>
              </a:xfrm>
              <a:prstGeom prst="rect">
                <a:avLst/>
              </a:prstGeom>
              <a:noFill/>
              <a:ln>
                <a:noFill/>
              </a:ln>
            </p:spPr>
          </p:pic>
        </p:grpSp>
      </p:grpSp>
      <p:grpSp>
        <p:nvGrpSpPr>
          <p:cNvPr id="1334" name="Google Shape;1334;p82"/>
          <p:cNvGrpSpPr/>
          <p:nvPr/>
        </p:nvGrpSpPr>
        <p:grpSpPr>
          <a:xfrm>
            <a:off x="2176466" y="2002181"/>
            <a:ext cx="902403" cy="1896029"/>
            <a:chOff x="1925808" y="2165109"/>
            <a:chExt cx="902403" cy="1896029"/>
          </a:xfrm>
        </p:grpSpPr>
        <p:pic>
          <p:nvPicPr>
            <p:cNvPr id="1335" name="Google Shape;1335;p82" title="robot (6).png"/>
            <p:cNvPicPr preferRelativeResize="0"/>
            <p:nvPr/>
          </p:nvPicPr>
          <p:blipFill>
            <a:blip r:embed="rId4">
              <a:alphaModFix/>
            </a:blip>
            <a:stretch>
              <a:fillRect/>
            </a:stretch>
          </p:blipFill>
          <p:spPr>
            <a:xfrm>
              <a:off x="1925808" y="2165109"/>
              <a:ext cx="902400" cy="902400"/>
            </a:xfrm>
            <a:prstGeom prst="rect">
              <a:avLst/>
            </a:prstGeom>
            <a:noFill/>
            <a:ln>
              <a:noFill/>
            </a:ln>
          </p:spPr>
        </p:pic>
        <p:pic>
          <p:nvPicPr>
            <p:cNvPr id="1336" name="Google Shape;1336;p82" title="neural-network.png"/>
            <p:cNvPicPr preferRelativeResize="0"/>
            <p:nvPr/>
          </p:nvPicPr>
          <p:blipFill>
            <a:blip r:embed="rId5">
              <a:alphaModFix/>
            </a:blip>
            <a:stretch>
              <a:fillRect/>
            </a:stretch>
          </p:blipFill>
          <p:spPr>
            <a:xfrm>
              <a:off x="1925811" y="3158738"/>
              <a:ext cx="902400" cy="902400"/>
            </a:xfrm>
            <a:prstGeom prst="rect">
              <a:avLst/>
            </a:prstGeom>
            <a:noFill/>
            <a:ln>
              <a:noFill/>
            </a:ln>
          </p:spPr>
        </p:pic>
      </p:grpSp>
      <p:sp>
        <p:nvSpPr>
          <p:cNvPr id="1337" name="Google Shape;1337;p82"/>
          <p:cNvSpPr/>
          <p:nvPr/>
        </p:nvSpPr>
        <p:spPr>
          <a:xfrm>
            <a:off x="1485540" y="2695072"/>
            <a:ext cx="5472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338" name="Google Shape;1338;p82"/>
          <p:cNvSpPr/>
          <p:nvPr/>
        </p:nvSpPr>
        <p:spPr>
          <a:xfrm>
            <a:off x="3197509" y="2695072"/>
            <a:ext cx="5472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339" name="Google Shape;1339;p82" title="note-svgrepo-com.png"/>
          <p:cNvPicPr preferRelativeResize="0"/>
          <p:nvPr/>
        </p:nvPicPr>
        <p:blipFill>
          <a:blip r:embed="rId6">
            <a:alphaModFix/>
          </a:blip>
          <a:stretch>
            <a:fillRect/>
          </a:stretch>
        </p:blipFill>
        <p:spPr>
          <a:xfrm>
            <a:off x="338388" y="2348423"/>
            <a:ext cx="1131850" cy="1131875"/>
          </a:xfrm>
          <a:prstGeom prst="rect">
            <a:avLst/>
          </a:prstGeom>
          <a:noFill/>
          <a:ln>
            <a:noFill/>
          </a:ln>
        </p:spPr>
      </p:pic>
      <p:pic>
        <p:nvPicPr>
          <p:cNvPr id="1340" name="Google Shape;1340;p82" title="cells (2).png"/>
          <p:cNvPicPr preferRelativeResize="0"/>
          <p:nvPr/>
        </p:nvPicPr>
        <p:blipFill>
          <a:blip r:embed="rId7">
            <a:alphaModFix/>
          </a:blip>
          <a:stretch>
            <a:fillRect/>
          </a:stretch>
        </p:blipFill>
        <p:spPr>
          <a:xfrm>
            <a:off x="3874900" y="2549324"/>
            <a:ext cx="730075" cy="730075"/>
          </a:xfrm>
          <a:prstGeom prst="rect">
            <a:avLst/>
          </a:prstGeom>
          <a:noFill/>
          <a:ln>
            <a:noFill/>
          </a:ln>
        </p:spPr>
      </p:pic>
      <p:grpSp>
        <p:nvGrpSpPr>
          <p:cNvPr id="1341" name="Google Shape;1341;p82"/>
          <p:cNvGrpSpPr/>
          <p:nvPr/>
        </p:nvGrpSpPr>
        <p:grpSpPr>
          <a:xfrm>
            <a:off x="4326350" y="1798597"/>
            <a:ext cx="4261200" cy="3184400"/>
            <a:chOff x="4326350" y="1961525"/>
            <a:chExt cx="4261200" cy="3184400"/>
          </a:xfrm>
        </p:grpSpPr>
        <p:sp>
          <p:nvSpPr>
            <p:cNvPr id="1342" name="Google Shape;1342;p82"/>
            <p:cNvSpPr/>
            <p:nvPr/>
          </p:nvSpPr>
          <p:spPr>
            <a:xfrm>
              <a:off x="4338900" y="2238375"/>
              <a:ext cx="1131856" cy="730067"/>
            </a:xfrm>
            <a:custGeom>
              <a:avLst/>
              <a:gdLst/>
              <a:ahLst/>
              <a:cxnLst/>
              <a:rect l="l" t="t" r="r" b="b"/>
              <a:pathLst>
                <a:path w="58653" h="24464" extrusionOk="0">
                  <a:moveTo>
                    <a:pt x="0" y="12934"/>
                  </a:moveTo>
                  <a:cubicBezTo>
                    <a:pt x="10288" y="6074"/>
                    <a:pt x="23273" y="-2734"/>
                    <a:pt x="35092" y="902"/>
                  </a:cubicBezTo>
                  <a:cubicBezTo>
                    <a:pt x="45708" y="4168"/>
                    <a:pt x="53686" y="14530"/>
                    <a:pt x="58653" y="24464"/>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43" name="Google Shape;1343;p82"/>
            <p:cNvSpPr/>
            <p:nvPr/>
          </p:nvSpPr>
          <p:spPr>
            <a:xfrm>
              <a:off x="4326350" y="3508397"/>
              <a:ext cx="1090375" cy="1180506"/>
            </a:xfrm>
            <a:custGeom>
              <a:avLst/>
              <a:gdLst/>
              <a:ahLst/>
              <a:cxnLst/>
              <a:rect l="l" t="t" r="r" b="b"/>
              <a:pathLst>
                <a:path w="43615" h="38996" extrusionOk="0">
                  <a:moveTo>
                    <a:pt x="0" y="0"/>
                  </a:moveTo>
                  <a:cubicBezTo>
                    <a:pt x="6143" y="10751"/>
                    <a:pt x="11495" y="22181"/>
                    <a:pt x="19552" y="31583"/>
                  </a:cubicBezTo>
                  <a:cubicBezTo>
                    <a:pt x="21783" y="34186"/>
                    <a:pt x="23818" y="37517"/>
                    <a:pt x="27071" y="38602"/>
                  </a:cubicBezTo>
                  <a:cubicBezTo>
                    <a:pt x="33932" y="40890"/>
                    <a:pt x="43615" y="31797"/>
                    <a:pt x="43615" y="24565"/>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44" name="Google Shape;1344;p82"/>
            <p:cNvSpPr/>
            <p:nvPr/>
          </p:nvSpPr>
          <p:spPr>
            <a:xfrm>
              <a:off x="4777550" y="1961525"/>
              <a:ext cx="3659355" cy="523519"/>
            </a:xfrm>
            <a:custGeom>
              <a:avLst/>
              <a:gdLst/>
              <a:ahLst/>
              <a:cxnLst/>
              <a:rect l="l" t="t" r="r" b="b"/>
              <a:pathLst>
                <a:path w="138363" h="20498" extrusionOk="0">
                  <a:moveTo>
                    <a:pt x="0" y="20499"/>
                  </a:moveTo>
                  <a:cubicBezTo>
                    <a:pt x="29077" y="-1312"/>
                    <a:pt x="72214" y="-3532"/>
                    <a:pt x="107783" y="3955"/>
                  </a:cubicBezTo>
                  <a:cubicBezTo>
                    <a:pt x="118691" y="6251"/>
                    <a:pt x="128391" y="12510"/>
                    <a:pt x="138363" y="17491"/>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45" name="Google Shape;1345;p82"/>
            <p:cNvSpPr/>
            <p:nvPr/>
          </p:nvSpPr>
          <p:spPr>
            <a:xfrm>
              <a:off x="4727400" y="2624324"/>
              <a:ext cx="3847600" cy="338444"/>
            </a:xfrm>
            <a:custGeom>
              <a:avLst/>
              <a:gdLst/>
              <a:ahLst/>
              <a:cxnLst/>
              <a:rect l="l" t="t" r="r" b="b"/>
              <a:pathLst>
                <a:path w="153904" h="16021" extrusionOk="0">
                  <a:moveTo>
                    <a:pt x="0" y="11509"/>
                  </a:moveTo>
                  <a:cubicBezTo>
                    <a:pt x="11432" y="11509"/>
                    <a:pt x="21927" y="4966"/>
                    <a:pt x="33087" y="2486"/>
                  </a:cubicBezTo>
                  <a:cubicBezTo>
                    <a:pt x="49566" y="-1175"/>
                    <a:pt x="66918" y="-143"/>
                    <a:pt x="83720" y="1483"/>
                  </a:cubicBezTo>
                  <a:cubicBezTo>
                    <a:pt x="97037" y="2772"/>
                    <a:pt x="110489" y="4224"/>
                    <a:pt x="123324" y="8000"/>
                  </a:cubicBezTo>
                  <a:cubicBezTo>
                    <a:pt x="133434" y="10974"/>
                    <a:pt x="143366" y="16021"/>
                    <a:pt x="153904" y="16021"/>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46" name="Google Shape;1346;p82"/>
            <p:cNvSpPr/>
            <p:nvPr/>
          </p:nvSpPr>
          <p:spPr>
            <a:xfrm>
              <a:off x="4451675" y="3501700"/>
              <a:ext cx="4135875" cy="1644225"/>
            </a:xfrm>
            <a:custGeom>
              <a:avLst/>
              <a:gdLst/>
              <a:ahLst/>
              <a:cxnLst/>
              <a:rect l="l" t="t" r="r" b="b"/>
              <a:pathLst>
                <a:path w="165435" h="65769" extrusionOk="0">
                  <a:moveTo>
                    <a:pt x="0" y="0"/>
                  </a:moveTo>
                  <a:cubicBezTo>
                    <a:pt x="8888" y="4443"/>
                    <a:pt x="13230" y="14833"/>
                    <a:pt x="20053" y="22058"/>
                  </a:cubicBezTo>
                  <a:cubicBezTo>
                    <a:pt x="27848" y="30312"/>
                    <a:pt x="35086" y="39095"/>
                    <a:pt x="43114" y="47123"/>
                  </a:cubicBezTo>
                  <a:cubicBezTo>
                    <a:pt x="50409" y="54418"/>
                    <a:pt x="61355" y="57030"/>
                    <a:pt x="71187" y="60158"/>
                  </a:cubicBezTo>
                  <a:cubicBezTo>
                    <a:pt x="92694" y="67001"/>
                    <a:pt x="116874" y="67238"/>
                    <a:pt x="138865" y="62163"/>
                  </a:cubicBezTo>
                  <a:cubicBezTo>
                    <a:pt x="146183" y="60474"/>
                    <a:pt x="153203" y="57501"/>
                    <a:pt x="159920" y="54142"/>
                  </a:cubicBezTo>
                  <a:cubicBezTo>
                    <a:pt x="161953" y="53125"/>
                    <a:pt x="163162" y="50131"/>
                    <a:pt x="165435" y="50131"/>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47" name="Google Shape;1347;p82"/>
            <p:cNvSpPr/>
            <p:nvPr/>
          </p:nvSpPr>
          <p:spPr>
            <a:xfrm>
              <a:off x="4664750" y="3401425"/>
              <a:ext cx="3847466" cy="1405300"/>
            </a:xfrm>
            <a:custGeom>
              <a:avLst/>
              <a:gdLst/>
              <a:ahLst/>
              <a:cxnLst/>
              <a:rect l="l" t="t" r="r" b="b"/>
              <a:pathLst>
                <a:path w="162426" h="56212" extrusionOk="0">
                  <a:moveTo>
                    <a:pt x="0" y="0"/>
                  </a:moveTo>
                  <a:cubicBezTo>
                    <a:pt x="11975" y="2661"/>
                    <a:pt x="23321" y="8327"/>
                    <a:pt x="33588" y="15040"/>
                  </a:cubicBezTo>
                  <a:cubicBezTo>
                    <a:pt x="40909" y="19827"/>
                    <a:pt x="45450" y="27905"/>
                    <a:pt x="51635" y="34090"/>
                  </a:cubicBezTo>
                  <a:cubicBezTo>
                    <a:pt x="61079" y="43534"/>
                    <a:pt x="72768" y="51906"/>
                    <a:pt x="85725" y="55145"/>
                  </a:cubicBezTo>
                  <a:cubicBezTo>
                    <a:pt x="98225" y="58270"/>
                    <a:pt x="111888" y="53477"/>
                    <a:pt x="123825" y="48628"/>
                  </a:cubicBezTo>
                  <a:cubicBezTo>
                    <a:pt x="138124" y="42819"/>
                    <a:pt x="155524" y="36865"/>
                    <a:pt x="162426" y="23061"/>
                  </a:cubicBezTo>
                </a:path>
              </a:pathLst>
            </a:custGeom>
            <a:noFill/>
            <a:ln w="19050" cap="flat" cmpd="sng">
              <a:solidFill>
                <a:srgbClr val="990000"/>
              </a:solidFill>
              <a:prstDash val="dash"/>
              <a:round/>
              <a:headEnd type="none" w="med" len="med"/>
              <a:tailEnd type="stealth"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1351"/>
        <p:cNvGrpSpPr/>
        <p:nvPr/>
      </p:nvGrpSpPr>
      <p:grpSpPr>
        <a:xfrm>
          <a:off x="0" y="0"/>
          <a:ext cx="0" cy="0"/>
          <a:chOff x="0" y="0"/>
          <a:chExt cx="0" cy="0"/>
        </a:xfrm>
      </p:grpSpPr>
      <p:sp>
        <p:nvSpPr>
          <p:cNvPr id="1352" name="Google Shape;1352;p83"/>
          <p:cNvSpPr txBox="1">
            <a:spLocks noGrp="1"/>
          </p:cNvSpPr>
          <p:nvPr>
            <p:ph type="title"/>
          </p:nvPr>
        </p:nvSpPr>
        <p:spPr>
          <a:xfrm>
            <a:off x="357725" y="190925"/>
            <a:ext cx="80793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can we use text in our Bayesian network?</a:t>
            </a:r>
            <a:endParaRPr/>
          </a:p>
        </p:txBody>
      </p:sp>
      <p:graphicFrame>
        <p:nvGraphicFramePr>
          <p:cNvPr id="1353" name="Google Shape;1353;p83"/>
          <p:cNvGraphicFramePr/>
          <p:nvPr/>
        </p:nvGraphicFramePr>
        <p:xfrm>
          <a:off x="597175" y="1022263"/>
          <a:ext cx="2384775" cy="1219140"/>
        </p:xfrm>
        <a:graphic>
          <a:graphicData uri="http://schemas.openxmlformats.org/drawingml/2006/table">
            <a:tbl>
              <a:tblPr>
                <a:noFill/>
                <a:tableStyleId>{100A2754-A1B8-4B92-BF1F-A23621133457}</a:tableStyleId>
              </a:tblPr>
              <a:tblGrid>
                <a:gridCol w="1110925">
                  <a:extLst>
                    <a:ext uri="{9D8B030D-6E8A-4147-A177-3AD203B41FA5}">
                      <a16:colId xmlns:a16="http://schemas.microsoft.com/office/drawing/2014/main" val="20000"/>
                    </a:ext>
                  </a:extLst>
                </a:gridCol>
                <a:gridCol w="127385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Cough = yes</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Nasal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grpSp>
        <p:nvGrpSpPr>
          <p:cNvPr id="1354" name="Google Shape;1354;p83"/>
          <p:cNvGrpSpPr/>
          <p:nvPr/>
        </p:nvGrpSpPr>
        <p:grpSpPr>
          <a:xfrm>
            <a:off x="3624399" y="645512"/>
            <a:ext cx="5476776" cy="4356138"/>
            <a:chOff x="3624399" y="645512"/>
            <a:chExt cx="5476776" cy="4356138"/>
          </a:xfrm>
        </p:grpSpPr>
        <p:grpSp>
          <p:nvGrpSpPr>
            <p:cNvPr id="1355" name="Google Shape;1355;p83"/>
            <p:cNvGrpSpPr/>
            <p:nvPr/>
          </p:nvGrpSpPr>
          <p:grpSpPr>
            <a:xfrm>
              <a:off x="3624399" y="1146113"/>
              <a:ext cx="5476776" cy="3855537"/>
              <a:chOff x="3624399" y="1146113"/>
              <a:chExt cx="5476776" cy="3855537"/>
            </a:xfrm>
          </p:grpSpPr>
          <p:sp>
            <p:nvSpPr>
              <p:cNvPr id="1356" name="Google Shape;1356;p83"/>
              <p:cNvSpPr/>
              <p:nvPr/>
            </p:nvSpPr>
            <p:spPr>
              <a:xfrm>
                <a:off x="4104250"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sp>
            <p:nvSpPr>
              <p:cNvPr id="1357" name="Google Shape;1357;p83"/>
              <p:cNvSpPr/>
              <p:nvPr/>
            </p:nvSpPr>
            <p:spPr>
              <a:xfrm>
                <a:off x="7038950"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1358" name="Google Shape;1358;p83"/>
              <p:cNvCxnSpPr>
                <a:endCxn id="1357" idx="1"/>
              </p:cNvCxnSpPr>
              <p:nvPr/>
            </p:nvCxnSpPr>
            <p:spPr>
              <a:xfrm>
                <a:off x="5583350" y="2893617"/>
                <a:ext cx="1455600" cy="0"/>
              </a:xfrm>
              <a:prstGeom prst="straightConnector1">
                <a:avLst/>
              </a:prstGeom>
              <a:noFill/>
              <a:ln w="19050" cap="flat" cmpd="sng">
                <a:solidFill>
                  <a:schemeClr val="dk2"/>
                </a:solidFill>
                <a:prstDash val="solid"/>
                <a:round/>
                <a:headEnd type="none" w="med" len="med"/>
                <a:tailEnd type="triangle" w="med" len="med"/>
              </a:ln>
            </p:spPr>
          </p:cxnSp>
          <p:sp>
            <p:nvSpPr>
              <p:cNvPr id="1359" name="Google Shape;1359;p83"/>
              <p:cNvSpPr/>
              <p:nvPr/>
            </p:nvSpPr>
            <p:spPr>
              <a:xfrm>
                <a:off x="4104250"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1360" name="Google Shape;1360;p83"/>
              <p:cNvCxnSpPr>
                <a:stCxn id="1359" idx="3"/>
              </p:cNvCxnSpPr>
              <p:nvPr/>
            </p:nvCxnSpPr>
            <p:spPr>
              <a:xfrm rot="10800000" flipH="1">
                <a:off x="5583250" y="3144117"/>
                <a:ext cx="1466400" cy="674400"/>
              </a:xfrm>
              <a:prstGeom prst="straightConnector1">
                <a:avLst/>
              </a:prstGeom>
              <a:noFill/>
              <a:ln w="19050" cap="flat" cmpd="sng">
                <a:solidFill>
                  <a:schemeClr val="dk2"/>
                </a:solidFill>
                <a:prstDash val="solid"/>
                <a:round/>
                <a:headEnd type="none" w="med" len="med"/>
                <a:tailEnd type="triangle" w="med" len="med"/>
              </a:ln>
            </p:spPr>
          </p:cxnSp>
          <p:sp>
            <p:nvSpPr>
              <p:cNvPr id="1361" name="Google Shape;1361;p83"/>
              <p:cNvSpPr/>
              <p:nvPr/>
            </p:nvSpPr>
            <p:spPr>
              <a:xfrm>
                <a:off x="7038950"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1362" name="Google Shape;1362;p83"/>
              <p:cNvCxnSpPr>
                <a:endCxn id="1361" idx="1"/>
              </p:cNvCxnSpPr>
              <p:nvPr/>
            </p:nvCxnSpPr>
            <p:spPr>
              <a:xfrm>
                <a:off x="5583350" y="3818517"/>
                <a:ext cx="1455600" cy="0"/>
              </a:xfrm>
              <a:prstGeom prst="straightConnector1">
                <a:avLst/>
              </a:prstGeom>
              <a:noFill/>
              <a:ln w="19050" cap="flat" cmpd="sng">
                <a:solidFill>
                  <a:schemeClr val="dk2"/>
                </a:solidFill>
                <a:prstDash val="solid"/>
                <a:round/>
                <a:headEnd type="none" w="med" len="med"/>
                <a:tailEnd type="triangle" w="med" len="med"/>
              </a:ln>
            </p:spPr>
          </p:cxnSp>
          <p:cxnSp>
            <p:nvCxnSpPr>
              <p:cNvPr id="1363" name="Google Shape;1363;p83"/>
              <p:cNvCxnSpPr>
                <a:stCxn id="1356" idx="3"/>
              </p:cNvCxnSpPr>
              <p:nvPr/>
            </p:nvCxnSpPr>
            <p:spPr>
              <a:xfrm>
                <a:off x="5583250" y="2893617"/>
                <a:ext cx="1467300" cy="693000"/>
              </a:xfrm>
              <a:prstGeom prst="straightConnector1">
                <a:avLst/>
              </a:prstGeom>
              <a:noFill/>
              <a:ln w="19050" cap="flat" cmpd="sng">
                <a:solidFill>
                  <a:schemeClr val="dk2"/>
                </a:solidFill>
                <a:prstDash val="solid"/>
                <a:round/>
                <a:headEnd type="none" w="med" len="med"/>
                <a:tailEnd type="triangle" w="med" len="med"/>
              </a:ln>
            </p:spPr>
          </p:cxnSp>
          <p:sp>
            <p:nvSpPr>
              <p:cNvPr id="1364" name="Google Shape;1364;p83"/>
              <p:cNvSpPr/>
              <p:nvPr/>
            </p:nvSpPr>
            <p:spPr>
              <a:xfrm>
                <a:off x="7038950" y="4425043"/>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Nasal</a:t>
                </a:r>
                <a:endParaRPr sz="1600">
                  <a:latin typeface="Roboto"/>
                  <a:ea typeface="Roboto"/>
                  <a:cs typeface="Roboto"/>
                  <a:sym typeface="Roboto"/>
                </a:endParaRPr>
              </a:p>
            </p:txBody>
          </p:sp>
          <p:cxnSp>
            <p:nvCxnSpPr>
              <p:cNvPr id="1365" name="Google Shape;1365;p83"/>
              <p:cNvCxnSpPr>
                <a:stCxn id="1359" idx="3"/>
                <a:endCxn id="1364" idx="1"/>
              </p:cNvCxnSpPr>
              <p:nvPr/>
            </p:nvCxnSpPr>
            <p:spPr>
              <a:xfrm>
                <a:off x="5583250" y="3818517"/>
                <a:ext cx="1455600" cy="894900"/>
              </a:xfrm>
              <a:prstGeom prst="straightConnector1">
                <a:avLst/>
              </a:prstGeom>
              <a:noFill/>
              <a:ln w="19050" cap="flat" cmpd="sng">
                <a:solidFill>
                  <a:schemeClr val="dk2"/>
                </a:solidFill>
                <a:prstDash val="solid"/>
                <a:round/>
                <a:headEnd type="none" w="med" len="med"/>
                <a:tailEnd type="triangle" w="med" len="med"/>
              </a:ln>
            </p:spPr>
          </p:cxnSp>
          <p:sp>
            <p:nvSpPr>
              <p:cNvPr id="1366" name="Google Shape;1366;p83"/>
              <p:cNvSpPr/>
              <p:nvPr/>
            </p:nvSpPr>
            <p:spPr>
              <a:xfrm>
                <a:off x="7039150" y="17129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1367" name="Google Shape;1367;p83"/>
              <p:cNvCxnSpPr>
                <a:stCxn id="1356" idx="3"/>
                <a:endCxn id="1366" idx="1"/>
              </p:cNvCxnSpPr>
              <p:nvPr/>
            </p:nvCxnSpPr>
            <p:spPr>
              <a:xfrm rot="10800000" flipH="1">
                <a:off x="5583250" y="2001417"/>
                <a:ext cx="1455900" cy="892200"/>
              </a:xfrm>
              <a:prstGeom prst="straightConnector1">
                <a:avLst/>
              </a:prstGeom>
              <a:noFill/>
              <a:ln w="19050" cap="flat" cmpd="sng">
                <a:solidFill>
                  <a:schemeClr val="dk2"/>
                </a:solidFill>
                <a:prstDash val="solid"/>
                <a:round/>
                <a:headEnd type="none" w="med" len="med"/>
                <a:tailEnd type="triangle" w="med" len="med"/>
              </a:ln>
            </p:spPr>
          </p:cxnSp>
          <p:sp>
            <p:nvSpPr>
              <p:cNvPr id="1368" name="Google Shape;1368;p83"/>
              <p:cNvSpPr/>
              <p:nvPr/>
            </p:nvSpPr>
            <p:spPr>
              <a:xfrm>
                <a:off x="4104250"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369" name="Google Shape;1369;p83"/>
              <p:cNvSpPr/>
              <p:nvPr/>
            </p:nvSpPr>
            <p:spPr>
              <a:xfrm>
                <a:off x="7039150" y="442505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370" name="Google Shape;1370;p83"/>
              <p:cNvSpPr/>
              <p:nvPr/>
            </p:nvSpPr>
            <p:spPr>
              <a:xfrm>
                <a:off x="7039150" y="26007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371" name="Google Shape;1371;p83"/>
              <p:cNvSpPr/>
              <p:nvPr/>
            </p:nvSpPr>
            <p:spPr>
              <a:xfrm>
                <a:off x="7039150" y="354320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pic>
            <p:nvPicPr>
              <p:cNvPr id="1372" name="Google Shape;1372;p83" title="table (1).png"/>
              <p:cNvPicPr preferRelativeResize="0"/>
              <p:nvPr/>
            </p:nvPicPr>
            <p:blipFill>
              <a:blip r:embed="rId3">
                <a:alphaModFix/>
              </a:blip>
              <a:stretch>
                <a:fillRect/>
              </a:stretch>
            </p:blipFill>
            <p:spPr>
              <a:xfrm>
                <a:off x="3624399" y="2692440"/>
                <a:ext cx="393275" cy="393275"/>
              </a:xfrm>
              <a:prstGeom prst="rect">
                <a:avLst/>
              </a:prstGeom>
              <a:noFill/>
              <a:ln>
                <a:noFill/>
              </a:ln>
            </p:spPr>
          </p:pic>
          <p:pic>
            <p:nvPicPr>
              <p:cNvPr id="1373" name="Google Shape;1373;p83" title="table (1).png"/>
              <p:cNvPicPr preferRelativeResize="0"/>
              <p:nvPr/>
            </p:nvPicPr>
            <p:blipFill>
              <a:blip r:embed="rId3">
                <a:alphaModFix/>
              </a:blip>
              <a:stretch>
                <a:fillRect/>
              </a:stretch>
            </p:blipFill>
            <p:spPr>
              <a:xfrm>
                <a:off x="8604724" y="2679913"/>
                <a:ext cx="393275" cy="393275"/>
              </a:xfrm>
              <a:prstGeom prst="rect">
                <a:avLst/>
              </a:prstGeom>
              <a:noFill/>
              <a:ln>
                <a:noFill/>
              </a:ln>
            </p:spPr>
          </p:pic>
          <p:pic>
            <p:nvPicPr>
              <p:cNvPr id="1374" name="Google Shape;1374;p83" title="table (1).png"/>
              <p:cNvPicPr preferRelativeResize="0"/>
              <p:nvPr/>
            </p:nvPicPr>
            <p:blipFill>
              <a:blip r:embed="rId3">
                <a:alphaModFix/>
              </a:blip>
              <a:stretch>
                <a:fillRect/>
              </a:stretch>
            </p:blipFill>
            <p:spPr>
              <a:xfrm>
                <a:off x="8617257" y="3609784"/>
                <a:ext cx="393275" cy="393275"/>
              </a:xfrm>
              <a:prstGeom prst="rect">
                <a:avLst/>
              </a:prstGeom>
              <a:noFill/>
              <a:ln>
                <a:noFill/>
              </a:ln>
            </p:spPr>
          </p:pic>
          <p:pic>
            <p:nvPicPr>
              <p:cNvPr id="1375" name="Google Shape;1375;p83" title="table (1).png"/>
              <p:cNvPicPr preferRelativeResize="0"/>
              <p:nvPr/>
            </p:nvPicPr>
            <p:blipFill>
              <a:blip r:embed="rId3">
                <a:alphaModFix/>
              </a:blip>
              <a:stretch>
                <a:fillRect/>
              </a:stretch>
            </p:blipFill>
            <p:spPr>
              <a:xfrm>
                <a:off x="8617249" y="4539613"/>
                <a:ext cx="393275" cy="393275"/>
              </a:xfrm>
              <a:prstGeom prst="rect">
                <a:avLst/>
              </a:prstGeom>
              <a:noFill/>
              <a:ln>
                <a:noFill/>
              </a:ln>
            </p:spPr>
          </p:pic>
          <p:sp>
            <p:nvSpPr>
              <p:cNvPr id="1376" name="Google Shape;1376;p83"/>
              <p:cNvSpPr txBox="1"/>
              <p:nvPr/>
            </p:nvSpPr>
            <p:spPr>
              <a:xfrm>
                <a:off x="4104250" y="1625227"/>
                <a:ext cx="2748900" cy="63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l" rtl="0">
                  <a:spcBef>
                    <a:spcPts val="0"/>
                  </a:spcBef>
                  <a:spcAft>
                    <a:spcPts val="0"/>
                  </a:spcAft>
                  <a:buNone/>
                </a:pPr>
                <a:r>
                  <a:rPr lang="en-GB" sz="1600" b="1">
                    <a:solidFill>
                      <a:srgbClr val="990000"/>
                    </a:solidFill>
                    <a:latin typeface="Roboto"/>
                    <a:ea typeface="Roboto"/>
                    <a:cs typeface="Roboto"/>
                    <a:sym typeface="Roboto"/>
                  </a:rPr>
                  <a:t>Cough = yes, Fever = yes, Nasal = no) = 50% </a:t>
                </a:r>
                <a:endParaRPr sz="1600" b="1">
                  <a:solidFill>
                    <a:srgbClr val="990000"/>
                  </a:solidFill>
                  <a:latin typeface="Roboto"/>
                  <a:ea typeface="Roboto"/>
                  <a:cs typeface="Roboto"/>
                  <a:sym typeface="Roboto"/>
                </a:endParaRPr>
              </a:p>
            </p:txBody>
          </p:sp>
          <p:sp>
            <p:nvSpPr>
              <p:cNvPr id="1377" name="Google Shape;1377;p83"/>
              <p:cNvSpPr/>
              <p:nvPr/>
            </p:nvSpPr>
            <p:spPr>
              <a:xfrm>
                <a:off x="6268950" y="1146113"/>
                <a:ext cx="2658925" cy="1380500"/>
              </a:xfrm>
              <a:custGeom>
                <a:avLst/>
                <a:gdLst/>
                <a:ahLst/>
                <a:cxnLst/>
                <a:rect l="l" t="t" r="r" b="b"/>
                <a:pathLst>
                  <a:path w="106357" h="55220" extrusionOk="0">
                    <a:moveTo>
                      <a:pt x="94248" y="55220"/>
                    </a:moveTo>
                    <a:cubicBezTo>
                      <a:pt x="98623" y="50298"/>
                      <a:pt x="104487" y="45635"/>
                      <a:pt x="105778" y="39178"/>
                    </a:cubicBezTo>
                    <a:cubicBezTo>
                      <a:pt x="108244" y="26849"/>
                      <a:pt x="102184" y="9791"/>
                      <a:pt x="90738" y="4587"/>
                    </a:cubicBezTo>
                    <a:cubicBezTo>
                      <a:pt x="62694" y="-8163"/>
                      <a:pt x="27559" y="8367"/>
                      <a:pt x="0" y="22133"/>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78" name="Google Shape;1378;p83"/>
              <p:cNvSpPr/>
              <p:nvPr/>
            </p:nvSpPr>
            <p:spPr>
              <a:xfrm>
                <a:off x="6532150" y="1461324"/>
                <a:ext cx="2569025" cy="2117983"/>
              </a:xfrm>
              <a:custGeom>
                <a:avLst/>
                <a:gdLst/>
                <a:ahLst/>
                <a:cxnLst/>
                <a:rect l="l" t="t" r="r" b="b"/>
                <a:pathLst>
                  <a:path w="102761" h="75961" extrusionOk="0">
                    <a:moveTo>
                      <a:pt x="83720" y="75961"/>
                    </a:moveTo>
                    <a:cubicBezTo>
                      <a:pt x="104695" y="64309"/>
                      <a:pt x="110200" y="17586"/>
                      <a:pt x="90237" y="4273"/>
                    </a:cubicBezTo>
                    <a:cubicBezTo>
                      <a:pt x="82648" y="-788"/>
                      <a:pt x="72288" y="263"/>
                      <a:pt x="63166" y="263"/>
                    </a:cubicBezTo>
                    <a:cubicBezTo>
                      <a:pt x="52800" y="263"/>
                      <a:pt x="42249" y="-768"/>
                      <a:pt x="32084" y="1265"/>
                    </a:cubicBezTo>
                    <a:cubicBezTo>
                      <a:pt x="21274" y="3427"/>
                      <a:pt x="11024" y="9286"/>
                      <a:pt x="0" y="9286"/>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379" name="Google Shape;1379;p83"/>
              <p:cNvSpPr/>
              <p:nvPr/>
            </p:nvSpPr>
            <p:spPr>
              <a:xfrm>
                <a:off x="5980700" y="2463975"/>
                <a:ext cx="952500" cy="2486700"/>
              </a:xfrm>
              <a:custGeom>
                <a:avLst/>
                <a:gdLst/>
                <a:ahLst/>
                <a:cxnLst/>
                <a:rect l="l" t="t" r="r" b="b"/>
                <a:pathLst>
                  <a:path w="38100" h="99468" extrusionOk="0">
                    <a:moveTo>
                      <a:pt x="38100" y="98759"/>
                    </a:moveTo>
                    <a:cubicBezTo>
                      <a:pt x="29729" y="101549"/>
                      <a:pt x="18808" y="95152"/>
                      <a:pt x="14037" y="87730"/>
                    </a:cubicBezTo>
                    <a:cubicBezTo>
                      <a:pt x="5332" y="74188"/>
                      <a:pt x="8663" y="55985"/>
                      <a:pt x="6016" y="40105"/>
                    </a:cubicBezTo>
                    <a:cubicBezTo>
                      <a:pt x="3794" y="26771"/>
                      <a:pt x="0" y="13518"/>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grpSp>
        <p:sp>
          <p:nvSpPr>
            <p:cNvPr id="1380" name="Google Shape;1380;p83"/>
            <p:cNvSpPr txBox="1"/>
            <p:nvPr/>
          </p:nvSpPr>
          <p:spPr>
            <a:xfrm>
              <a:off x="5583350" y="645512"/>
              <a:ext cx="2519100" cy="5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990000"/>
                  </a:solidFill>
                  <a:latin typeface="Roboto"/>
                  <a:ea typeface="Roboto"/>
                  <a:cs typeface="Roboto"/>
                  <a:sym typeface="Roboto"/>
                </a:rPr>
                <a:t>Bayesian inference</a:t>
              </a:r>
              <a:endParaRPr sz="2000" b="1">
                <a:solidFill>
                  <a:srgbClr val="99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84"/>
          <p:cNvSpPr txBox="1">
            <a:spLocks noGrp="1"/>
          </p:cNvSpPr>
          <p:nvPr>
            <p:ph type="title"/>
          </p:nvPr>
        </p:nvSpPr>
        <p:spPr>
          <a:xfrm>
            <a:off x="357725" y="190925"/>
            <a:ext cx="80793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can we use text in our Bayesian network?</a:t>
            </a:r>
            <a:endParaRPr/>
          </a:p>
        </p:txBody>
      </p:sp>
      <p:grpSp>
        <p:nvGrpSpPr>
          <p:cNvPr id="1386" name="Google Shape;1386;p84"/>
          <p:cNvGrpSpPr/>
          <p:nvPr/>
        </p:nvGrpSpPr>
        <p:grpSpPr>
          <a:xfrm>
            <a:off x="946715" y="2329346"/>
            <a:ext cx="1197356" cy="1408507"/>
            <a:chOff x="1089023" y="3390297"/>
            <a:chExt cx="1357392" cy="1596766"/>
          </a:xfrm>
        </p:grpSpPr>
        <p:sp>
          <p:nvSpPr>
            <p:cNvPr id="1387" name="Google Shape;1387;p84"/>
            <p:cNvSpPr/>
            <p:nvPr/>
          </p:nvSpPr>
          <p:spPr>
            <a:xfrm>
              <a:off x="1089023" y="3514363"/>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r>
                <a:rPr lang="en-GB" sz="495">
                  <a:latin typeface="Roboto"/>
                  <a:ea typeface="Roboto"/>
                  <a:cs typeface="Roboto"/>
                  <a:sym typeface="Roboto"/>
                </a:rPr>
                <a:t>TODO: Stefan</a:t>
              </a:r>
              <a:endParaRPr sz="495">
                <a:latin typeface="Roboto"/>
                <a:ea typeface="Roboto"/>
                <a:cs typeface="Roboto"/>
                <a:sym typeface="Roboto"/>
              </a:endParaRPr>
            </a:p>
          </p:txBody>
        </p:sp>
        <p:sp>
          <p:nvSpPr>
            <p:cNvPr id="1388" name="Google Shape;1388;p84"/>
            <p:cNvSpPr/>
            <p:nvPr/>
          </p:nvSpPr>
          <p:spPr>
            <a:xfrm>
              <a:off x="1150145" y="3454845"/>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endParaRPr sz="495">
                <a:latin typeface="Roboto"/>
                <a:ea typeface="Roboto"/>
                <a:cs typeface="Roboto"/>
                <a:sym typeface="Roboto"/>
              </a:endParaRPr>
            </a:p>
          </p:txBody>
        </p:sp>
        <p:sp>
          <p:nvSpPr>
            <p:cNvPr id="1389" name="Google Shape;1389;p84"/>
            <p:cNvSpPr/>
            <p:nvPr/>
          </p:nvSpPr>
          <p:spPr>
            <a:xfrm>
              <a:off x="1211315" y="3390297"/>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t" anchorCtr="0">
              <a:noAutofit/>
            </a:bodyPr>
            <a:lstStyle/>
            <a:p>
              <a:pPr marL="0" lvl="0" indent="0" algn="just" rtl="0">
                <a:spcBef>
                  <a:spcPts val="0"/>
                </a:spcBef>
                <a:spcAft>
                  <a:spcPts val="0"/>
                </a:spcAft>
                <a:buNone/>
              </a:pPr>
              <a:r>
                <a:rPr lang="en-GB" sz="707">
                  <a:latin typeface="Roboto"/>
                  <a:ea typeface="Roboto"/>
                  <a:cs typeface="Roboto"/>
                  <a:sym typeface="Roboto"/>
                </a:rPr>
                <a:t>Patient </a:t>
              </a:r>
              <a:r>
                <a:rPr lang="en-GB" sz="707">
                  <a:highlight>
                    <a:srgbClr val="F4CCCC"/>
                  </a:highlight>
                  <a:latin typeface="Roboto"/>
                  <a:ea typeface="Roboto"/>
                  <a:cs typeface="Roboto"/>
                  <a:sym typeface="Roboto"/>
                </a:rPr>
                <a:t>has had a hacking cough for the past 3 days</a:t>
              </a:r>
              <a:r>
                <a:rPr lang="en-GB" sz="707">
                  <a:latin typeface="Roboto"/>
                  <a:ea typeface="Roboto"/>
                  <a:cs typeface="Roboto"/>
                  <a:sym typeface="Roboto"/>
                </a:rPr>
                <a:t>. She also has a fever, but she is not sure when this started. Patient may have pneumonia, but more testing is required. </a:t>
              </a:r>
              <a:endParaRPr sz="707">
                <a:latin typeface="Roboto"/>
                <a:ea typeface="Roboto"/>
                <a:cs typeface="Roboto"/>
                <a:sym typeface="Roboto"/>
              </a:endParaRPr>
            </a:p>
          </p:txBody>
        </p:sp>
        <p:sp>
          <p:nvSpPr>
            <p:cNvPr id="1390" name="Google Shape;1390;p84"/>
            <p:cNvSpPr/>
            <p:nvPr/>
          </p:nvSpPr>
          <p:spPr>
            <a:xfrm>
              <a:off x="1211315" y="3390297"/>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l" rtl="0">
                <a:spcBef>
                  <a:spcPts val="0"/>
                </a:spcBef>
                <a:spcAft>
                  <a:spcPts val="0"/>
                </a:spcAft>
                <a:buNone/>
              </a:pPr>
              <a:r>
                <a:rPr lang="en-GB" sz="1300">
                  <a:latin typeface="Roboto"/>
                  <a:ea typeface="Roboto"/>
                  <a:cs typeface="Roboto"/>
                  <a:sym typeface="Roboto"/>
                </a:rPr>
                <a:t>Patient has had a hacking cough for the past three days</a:t>
              </a:r>
              <a:endParaRPr sz="1300">
                <a:latin typeface="Roboto"/>
                <a:ea typeface="Roboto"/>
                <a:cs typeface="Roboto"/>
                <a:sym typeface="Roboto"/>
              </a:endParaRPr>
            </a:p>
          </p:txBody>
        </p:sp>
      </p:grpSp>
      <p:sp>
        <p:nvSpPr>
          <p:cNvPr id="1391" name="Google Shape;1391;p84"/>
          <p:cNvSpPr/>
          <p:nvPr/>
        </p:nvSpPr>
        <p:spPr>
          <a:xfrm>
            <a:off x="2308550" y="2146312"/>
            <a:ext cx="421500" cy="4260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392" name="Google Shape;1392;p84"/>
          <p:cNvGrpSpPr/>
          <p:nvPr/>
        </p:nvGrpSpPr>
        <p:grpSpPr>
          <a:xfrm>
            <a:off x="3463664" y="645500"/>
            <a:ext cx="5519651" cy="4356143"/>
            <a:chOff x="3463664" y="645500"/>
            <a:chExt cx="5519651" cy="4356143"/>
          </a:xfrm>
        </p:grpSpPr>
        <p:sp>
          <p:nvSpPr>
            <p:cNvPr id="1393" name="Google Shape;1393;p84"/>
            <p:cNvSpPr/>
            <p:nvPr/>
          </p:nvSpPr>
          <p:spPr>
            <a:xfrm>
              <a:off x="3943516"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Pneumonia</a:t>
              </a:r>
              <a:endParaRPr sz="1600">
                <a:latin typeface="Roboto"/>
                <a:ea typeface="Roboto"/>
                <a:cs typeface="Roboto"/>
                <a:sym typeface="Roboto"/>
              </a:endParaRPr>
            </a:p>
          </p:txBody>
        </p:sp>
        <p:sp>
          <p:nvSpPr>
            <p:cNvPr id="1394" name="Google Shape;1394;p84"/>
            <p:cNvSpPr/>
            <p:nvPr/>
          </p:nvSpPr>
          <p:spPr>
            <a:xfrm>
              <a:off x="6878216" y="26053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Cough</a:t>
              </a:r>
              <a:endParaRPr sz="1600">
                <a:latin typeface="Roboto"/>
                <a:ea typeface="Roboto"/>
                <a:cs typeface="Roboto"/>
                <a:sym typeface="Roboto"/>
              </a:endParaRPr>
            </a:p>
          </p:txBody>
        </p:sp>
        <p:cxnSp>
          <p:nvCxnSpPr>
            <p:cNvPr id="1395" name="Google Shape;1395;p84"/>
            <p:cNvCxnSpPr>
              <a:endCxn id="1394" idx="1"/>
            </p:cNvCxnSpPr>
            <p:nvPr/>
          </p:nvCxnSpPr>
          <p:spPr>
            <a:xfrm>
              <a:off x="5422616" y="2893617"/>
              <a:ext cx="1455600" cy="0"/>
            </a:xfrm>
            <a:prstGeom prst="straightConnector1">
              <a:avLst/>
            </a:prstGeom>
            <a:noFill/>
            <a:ln w="19050" cap="flat" cmpd="sng">
              <a:solidFill>
                <a:schemeClr val="dk2"/>
              </a:solidFill>
              <a:prstDash val="solid"/>
              <a:round/>
              <a:headEnd type="none" w="med" len="med"/>
              <a:tailEnd type="triangle" w="med" len="med"/>
            </a:ln>
          </p:spPr>
        </p:cxnSp>
        <p:sp>
          <p:nvSpPr>
            <p:cNvPr id="1396" name="Google Shape;1396;p84"/>
            <p:cNvSpPr/>
            <p:nvPr/>
          </p:nvSpPr>
          <p:spPr>
            <a:xfrm>
              <a:off x="3943516"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Common cold</a:t>
              </a:r>
              <a:endParaRPr sz="1600">
                <a:latin typeface="Roboto"/>
                <a:ea typeface="Roboto"/>
                <a:cs typeface="Roboto"/>
                <a:sym typeface="Roboto"/>
              </a:endParaRPr>
            </a:p>
          </p:txBody>
        </p:sp>
        <p:cxnSp>
          <p:nvCxnSpPr>
            <p:cNvPr id="1397" name="Google Shape;1397;p84"/>
            <p:cNvCxnSpPr>
              <a:stCxn id="1396" idx="3"/>
            </p:cNvCxnSpPr>
            <p:nvPr/>
          </p:nvCxnSpPr>
          <p:spPr>
            <a:xfrm rot="10800000" flipH="1">
              <a:off x="5422516" y="3144117"/>
              <a:ext cx="1466400" cy="674400"/>
            </a:xfrm>
            <a:prstGeom prst="straightConnector1">
              <a:avLst/>
            </a:prstGeom>
            <a:noFill/>
            <a:ln w="19050" cap="flat" cmpd="sng">
              <a:solidFill>
                <a:schemeClr val="dk2"/>
              </a:solidFill>
              <a:prstDash val="solid"/>
              <a:round/>
              <a:headEnd type="none" w="med" len="med"/>
              <a:tailEnd type="triangle" w="med" len="med"/>
            </a:ln>
          </p:spPr>
        </p:cxnSp>
        <p:sp>
          <p:nvSpPr>
            <p:cNvPr id="1398" name="Google Shape;1398;p84"/>
            <p:cNvSpPr/>
            <p:nvPr/>
          </p:nvSpPr>
          <p:spPr>
            <a:xfrm>
              <a:off x="6878216" y="353021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Fever</a:t>
              </a:r>
              <a:endParaRPr sz="1600">
                <a:latin typeface="Roboto"/>
                <a:ea typeface="Roboto"/>
                <a:cs typeface="Roboto"/>
                <a:sym typeface="Roboto"/>
              </a:endParaRPr>
            </a:p>
          </p:txBody>
        </p:sp>
        <p:cxnSp>
          <p:nvCxnSpPr>
            <p:cNvPr id="1399" name="Google Shape;1399;p84"/>
            <p:cNvCxnSpPr>
              <a:endCxn id="1398" idx="1"/>
            </p:cNvCxnSpPr>
            <p:nvPr/>
          </p:nvCxnSpPr>
          <p:spPr>
            <a:xfrm>
              <a:off x="5422616" y="3818517"/>
              <a:ext cx="1455600" cy="0"/>
            </a:xfrm>
            <a:prstGeom prst="straightConnector1">
              <a:avLst/>
            </a:prstGeom>
            <a:noFill/>
            <a:ln w="19050" cap="flat" cmpd="sng">
              <a:solidFill>
                <a:schemeClr val="dk2"/>
              </a:solidFill>
              <a:prstDash val="solid"/>
              <a:round/>
              <a:headEnd type="none" w="med" len="med"/>
              <a:tailEnd type="triangle" w="med" len="med"/>
            </a:ln>
          </p:spPr>
        </p:cxnSp>
        <p:cxnSp>
          <p:nvCxnSpPr>
            <p:cNvPr id="1400" name="Google Shape;1400;p84"/>
            <p:cNvCxnSpPr>
              <a:stCxn id="1393" idx="3"/>
            </p:cNvCxnSpPr>
            <p:nvPr/>
          </p:nvCxnSpPr>
          <p:spPr>
            <a:xfrm>
              <a:off x="5422516" y="2893617"/>
              <a:ext cx="1467300" cy="693000"/>
            </a:xfrm>
            <a:prstGeom prst="straightConnector1">
              <a:avLst/>
            </a:prstGeom>
            <a:noFill/>
            <a:ln w="19050" cap="flat" cmpd="sng">
              <a:solidFill>
                <a:schemeClr val="dk2"/>
              </a:solidFill>
              <a:prstDash val="solid"/>
              <a:round/>
              <a:headEnd type="none" w="med" len="med"/>
              <a:tailEnd type="triangle" w="med" len="med"/>
            </a:ln>
          </p:spPr>
        </p:cxnSp>
        <p:sp>
          <p:nvSpPr>
            <p:cNvPr id="1401" name="Google Shape;1401;p84"/>
            <p:cNvSpPr/>
            <p:nvPr/>
          </p:nvSpPr>
          <p:spPr>
            <a:xfrm>
              <a:off x="6878216" y="4425043"/>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Runny nose</a:t>
              </a:r>
              <a:endParaRPr sz="1600">
                <a:latin typeface="Roboto"/>
                <a:ea typeface="Roboto"/>
                <a:cs typeface="Roboto"/>
                <a:sym typeface="Roboto"/>
              </a:endParaRPr>
            </a:p>
          </p:txBody>
        </p:sp>
        <p:cxnSp>
          <p:nvCxnSpPr>
            <p:cNvPr id="1402" name="Google Shape;1402;p84"/>
            <p:cNvCxnSpPr>
              <a:stCxn id="1396" idx="3"/>
              <a:endCxn id="1401" idx="1"/>
            </p:cNvCxnSpPr>
            <p:nvPr/>
          </p:nvCxnSpPr>
          <p:spPr>
            <a:xfrm>
              <a:off x="5422516" y="3818517"/>
              <a:ext cx="1455600" cy="894900"/>
            </a:xfrm>
            <a:prstGeom prst="straightConnector1">
              <a:avLst/>
            </a:prstGeom>
            <a:noFill/>
            <a:ln w="19050" cap="flat" cmpd="sng">
              <a:solidFill>
                <a:schemeClr val="dk2"/>
              </a:solidFill>
              <a:prstDash val="solid"/>
              <a:round/>
              <a:headEnd type="none" w="med" len="med"/>
              <a:tailEnd type="triangle" w="med" len="med"/>
            </a:ln>
          </p:spPr>
        </p:cxnSp>
        <p:sp>
          <p:nvSpPr>
            <p:cNvPr id="1403" name="Google Shape;1403;p84"/>
            <p:cNvSpPr/>
            <p:nvPr/>
          </p:nvSpPr>
          <p:spPr>
            <a:xfrm>
              <a:off x="6878416" y="1712967"/>
              <a:ext cx="1479000" cy="57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a:latin typeface="Roboto"/>
                  <a:ea typeface="Roboto"/>
                  <a:cs typeface="Roboto"/>
                  <a:sym typeface="Roboto"/>
                </a:rPr>
                <a:t>Difficulty breathing</a:t>
              </a:r>
              <a:endParaRPr sz="1600">
                <a:latin typeface="Roboto"/>
                <a:ea typeface="Roboto"/>
                <a:cs typeface="Roboto"/>
                <a:sym typeface="Roboto"/>
              </a:endParaRPr>
            </a:p>
          </p:txBody>
        </p:sp>
        <p:cxnSp>
          <p:nvCxnSpPr>
            <p:cNvPr id="1404" name="Google Shape;1404;p84"/>
            <p:cNvCxnSpPr>
              <a:stCxn id="1393" idx="3"/>
              <a:endCxn id="1403" idx="1"/>
            </p:cNvCxnSpPr>
            <p:nvPr/>
          </p:nvCxnSpPr>
          <p:spPr>
            <a:xfrm rot="10800000" flipH="1">
              <a:off x="5422516" y="2001417"/>
              <a:ext cx="1455900" cy="892200"/>
            </a:xfrm>
            <a:prstGeom prst="straightConnector1">
              <a:avLst/>
            </a:prstGeom>
            <a:noFill/>
            <a:ln w="19050" cap="flat" cmpd="sng">
              <a:solidFill>
                <a:schemeClr val="dk2"/>
              </a:solidFill>
              <a:prstDash val="solid"/>
              <a:round/>
              <a:headEnd type="none" w="med" len="med"/>
              <a:tailEnd type="triangle" w="med" len="med"/>
            </a:ln>
          </p:spPr>
        </p:cxnSp>
        <p:sp>
          <p:nvSpPr>
            <p:cNvPr id="1405" name="Google Shape;1405;p84"/>
            <p:cNvSpPr/>
            <p:nvPr/>
          </p:nvSpPr>
          <p:spPr>
            <a:xfrm>
              <a:off x="3943516" y="2600775"/>
              <a:ext cx="1479000" cy="5766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406" name="Google Shape;1406;p84"/>
            <p:cNvSpPr/>
            <p:nvPr/>
          </p:nvSpPr>
          <p:spPr>
            <a:xfrm>
              <a:off x="6877573" y="4417501"/>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407" name="Google Shape;1407;p84"/>
            <p:cNvSpPr/>
            <p:nvPr/>
          </p:nvSpPr>
          <p:spPr>
            <a:xfrm>
              <a:off x="6878416" y="2600775"/>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sp>
          <p:nvSpPr>
            <p:cNvPr id="1408" name="Google Shape;1408;p84"/>
            <p:cNvSpPr/>
            <p:nvPr/>
          </p:nvSpPr>
          <p:spPr>
            <a:xfrm>
              <a:off x="6878416" y="3543200"/>
              <a:ext cx="1479000" cy="576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pic>
          <p:nvPicPr>
            <p:cNvPr id="1409" name="Google Shape;1409;p84" title="table (1).png"/>
            <p:cNvPicPr preferRelativeResize="0"/>
            <p:nvPr/>
          </p:nvPicPr>
          <p:blipFill>
            <a:blip r:embed="rId3">
              <a:alphaModFix/>
            </a:blip>
            <a:stretch>
              <a:fillRect/>
            </a:stretch>
          </p:blipFill>
          <p:spPr>
            <a:xfrm>
              <a:off x="3463664" y="2692440"/>
              <a:ext cx="393275" cy="393275"/>
            </a:xfrm>
            <a:prstGeom prst="rect">
              <a:avLst/>
            </a:prstGeom>
            <a:noFill/>
            <a:ln>
              <a:noFill/>
            </a:ln>
          </p:spPr>
        </p:pic>
        <p:pic>
          <p:nvPicPr>
            <p:cNvPr id="1410" name="Google Shape;1410;p84" title="table (1).png"/>
            <p:cNvPicPr preferRelativeResize="0"/>
            <p:nvPr/>
          </p:nvPicPr>
          <p:blipFill>
            <a:blip r:embed="rId3">
              <a:alphaModFix/>
            </a:blip>
            <a:stretch>
              <a:fillRect/>
            </a:stretch>
          </p:blipFill>
          <p:spPr>
            <a:xfrm>
              <a:off x="8443989" y="2679913"/>
              <a:ext cx="393275" cy="393275"/>
            </a:xfrm>
            <a:prstGeom prst="rect">
              <a:avLst/>
            </a:prstGeom>
            <a:noFill/>
            <a:ln>
              <a:noFill/>
            </a:ln>
          </p:spPr>
        </p:pic>
        <p:pic>
          <p:nvPicPr>
            <p:cNvPr id="1411" name="Google Shape;1411;p84" title="table (1).png"/>
            <p:cNvPicPr preferRelativeResize="0"/>
            <p:nvPr/>
          </p:nvPicPr>
          <p:blipFill>
            <a:blip r:embed="rId3">
              <a:alphaModFix/>
            </a:blip>
            <a:stretch>
              <a:fillRect/>
            </a:stretch>
          </p:blipFill>
          <p:spPr>
            <a:xfrm>
              <a:off x="8456522" y="3609784"/>
              <a:ext cx="393275" cy="393275"/>
            </a:xfrm>
            <a:prstGeom prst="rect">
              <a:avLst/>
            </a:prstGeom>
            <a:noFill/>
            <a:ln>
              <a:noFill/>
            </a:ln>
          </p:spPr>
        </p:pic>
        <p:pic>
          <p:nvPicPr>
            <p:cNvPr id="1412" name="Google Shape;1412;p84" title="table (1).png"/>
            <p:cNvPicPr preferRelativeResize="0"/>
            <p:nvPr/>
          </p:nvPicPr>
          <p:blipFill>
            <a:blip r:embed="rId3">
              <a:alphaModFix/>
            </a:blip>
            <a:stretch>
              <a:fillRect/>
            </a:stretch>
          </p:blipFill>
          <p:spPr>
            <a:xfrm>
              <a:off x="8456514" y="4539613"/>
              <a:ext cx="393275" cy="393275"/>
            </a:xfrm>
            <a:prstGeom prst="rect">
              <a:avLst/>
            </a:prstGeom>
            <a:noFill/>
            <a:ln>
              <a:noFill/>
            </a:ln>
          </p:spPr>
        </p:pic>
        <p:sp>
          <p:nvSpPr>
            <p:cNvPr id="1413" name="Google Shape;1413;p84"/>
            <p:cNvSpPr txBox="1"/>
            <p:nvPr/>
          </p:nvSpPr>
          <p:spPr>
            <a:xfrm>
              <a:off x="3682017" y="1523379"/>
              <a:ext cx="2748900" cy="6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b="1">
                  <a:solidFill>
                    <a:srgbClr val="990000"/>
                  </a:solidFill>
                  <a:latin typeface="Roboto"/>
                  <a:ea typeface="Roboto"/>
                  <a:cs typeface="Roboto"/>
                  <a:sym typeface="Roboto"/>
                </a:rPr>
                <a:t>P(Pneumonia = yes | </a:t>
              </a:r>
              <a:endParaRPr sz="1600" b="1">
                <a:solidFill>
                  <a:srgbClr val="990000"/>
                </a:solidFill>
                <a:latin typeface="Roboto"/>
                <a:ea typeface="Roboto"/>
                <a:cs typeface="Roboto"/>
                <a:sym typeface="Roboto"/>
              </a:endParaRPr>
            </a:p>
            <a:p>
              <a:pPr marL="0" lvl="0" indent="0" algn="ctr" rtl="0">
                <a:spcBef>
                  <a:spcPts val="0"/>
                </a:spcBef>
                <a:spcAft>
                  <a:spcPts val="0"/>
                </a:spcAft>
                <a:buNone/>
              </a:pPr>
              <a:r>
                <a:rPr lang="en-GB" sz="1600" b="1">
                  <a:solidFill>
                    <a:srgbClr val="38761D"/>
                  </a:solidFill>
                  <a:latin typeface="Roboto"/>
                  <a:ea typeface="Roboto"/>
                  <a:cs typeface="Roboto"/>
                  <a:sym typeface="Roboto"/>
                </a:rPr>
                <a:t>Cough = text</a:t>
              </a:r>
              <a:r>
                <a:rPr lang="en-GB" sz="1600" b="1">
                  <a:solidFill>
                    <a:srgbClr val="990000"/>
                  </a:solidFill>
                  <a:latin typeface="Roboto"/>
                  <a:ea typeface="Roboto"/>
                  <a:cs typeface="Roboto"/>
                  <a:sym typeface="Roboto"/>
                </a:rPr>
                <a:t>, Fever = yes, Runny nose = no) = ? </a:t>
              </a:r>
              <a:endParaRPr sz="1600" b="1">
                <a:solidFill>
                  <a:srgbClr val="990000"/>
                </a:solidFill>
                <a:latin typeface="Roboto"/>
                <a:ea typeface="Roboto"/>
                <a:cs typeface="Roboto"/>
                <a:sym typeface="Roboto"/>
              </a:endParaRPr>
            </a:p>
          </p:txBody>
        </p:sp>
        <p:grpSp>
          <p:nvGrpSpPr>
            <p:cNvPr id="1414" name="Google Shape;1414;p84"/>
            <p:cNvGrpSpPr/>
            <p:nvPr/>
          </p:nvGrpSpPr>
          <p:grpSpPr>
            <a:xfrm>
              <a:off x="5422616" y="645500"/>
              <a:ext cx="3560700" cy="4305175"/>
              <a:chOff x="5583350" y="645500"/>
              <a:chExt cx="3560700" cy="4305175"/>
            </a:xfrm>
          </p:grpSpPr>
          <p:sp>
            <p:nvSpPr>
              <p:cNvPr id="1415" name="Google Shape;1415;p84"/>
              <p:cNvSpPr/>
              <p:nvPr/>
            </p:nvSpPr>
            <p:spPr>
              <a:xfrm>
                <a:off x="6268950" y="1146113"/>
                <a:ext cx="2658925" cy="1380500"/>
              </a:xfrm>
              <a:custGeom>
                <a:avLst/>
                <a:gdLst/>
                <a:ahLst/>
                <a:cxnLst/>
                <a:rect l="l" t="t" r="r" b="b"/>
                <a:pathLst>
                  <a:path w="106357" h="55220" extrusionOk="0">
                    <a:moveTo>
                      <a:pt x="94248" y="55220"/>
                    </a:moveTo>
                    <a:cubicBezTo>
                      <a:pt x="98623" y="50298"/>
                      <a:pt x="104487" y="45635"/>
                      <a:pt x="105778" y="39178"/>
                    </a:cubicBezTo>
                    <a:cubicBezTo>
                      <a:pt x="108244" y="26849"/>
                      <a:pt x="102184" y="9791"/>
                      <a:pt x="90738" y="4587"/>
                    </a:cubicBezTo>
                    <a:cubicBezTo>
                      <a:pt x="62694" y="-8163"/>
                      <a:pt x="27559" y="8367"/>
                      <a:pt x="0" y="22133"/>
                    </a:cubicBezTo>
                  </a:path>
                </a:pathLst>
              </a:custGeom>
              <a:noFill/>
              <a:ln w="19050" cap="flat" cmpd="sng">
                <a:solidFill>
                  <a:srgbClr val="38761D"/>
                </a:solidFill>
                <a:prstDash val="dash"/>
                <a:round/>
                <a:headEnd type="none" w="med" len="med"/>
                <a:tailEnd type="stealth" w="med" len="med"/>
              </a:ln>
            </p:spPr>
            <p:txBody>
              <a:bodyPr/>
              <a:lstStyle/>
              <a:p>
                <a:endParaRPr lang="en-US"/>
              </a:p>
            </p:txBody>
          </p:sp>
          <p:sp>
            <p:nvSpPr>
              <p:cNvPr id="1416" name="Google Shape;1416;p84"/>
              <p:cNvSpPr/>
              <p:nvPr/>
            </p:nvSpPr>
            <p:spPr>
              <a:xfrm>
                <a:off x="6532150" y="1461324"/>
                <a:ext cx="2569025" cy="2117983"/>
              </a:xfrm>
              <a:custGeom>
                <a:avLst/>
                <a:gdLst/>
                <a:ahLst/>
                <a:cxnLst/>
                <a:rect l="l" t="t" r="r" b="b"/>
                <a:pathLst>
                  <a:path w="102761" h="75961" extrusionOk="0">
                    <a:moveTo>
                      <a:pt x="83720" y="75961"/>
                    </a:moveTo>
                    <a:cubicBezTo>
                      <a:pt x="104695" y="64309"/>
                      <a:pt x="110200" y="17586"/>
                      <a:pt x="90237" y="4273"/>
                    </a:cubicBezTo>
                    <a:cubicBezTo>
                      <a:pt x="82648" y="-788"/>
                      <a:pt x="72288" y="263"/>
                      <a:pt x="63166" y="263"/>
                    </a:cubicBezTo>
                    <a:cubicBezTo>
                      <a:pt x="52800" y="263"/>
                      <a:pt x="42249" y="-768"/>
                      <a:pt x="32084" y="1265"/>
                    </a:cubicBezTo>
                    <a:cubicBezTo>
                      <a:pt x="21274" y="3427"/>
                      <a:pt x="11024" y="9286"/>
                      <a:pt x="0" y="9286"/>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417" name="Google Shape;1417;p84"/>
              <p:cNvSpPr/>
              <p:nvPr/>
            </p:nvSpPr>
            <p:spPr>
              <a:xfrm>
                <a:off x="5980700" y="2463975"/>
                <a:ext cx="952500" cy="2486700"/>
              </a:xfrm>
              <a:custGeom>
                <a:avLst/>
                <a:gdLst/>
                <a:ahLst/>
                <a:cxnLst/>
                <a:rect l="l" t="t" r="r" b="b"/>
                <a:pathLst>
                  <a:path w="38100" h="99468" extrusionOk="0">
                    <a:moveTo>
                      <a:pt x="38100" y="98759"/>
                    </a:moveTo>
                    <a:cubicBezTo>
                      <a:pt x="29729" y="101549"/>
                      <a:pt x="18808" y="95152"/>
                      <a:pt x="14037" y="87730"/>
                    </a:cubicBezTo>
                    <a:cubicBezTo>
                      <a:pt x="5332" y="74188"/>
                      <a:pt x="8663" y="55985"/>
                      <a:pt x="6016" y="40105"/>
                    </a:cubicBezTo>
                    <a:cubicBezTo>
                      <a:pt x="3794" y="26771"/>
                      <a:pt x="0" y="13518"/>
                      <a:pt x="0" y="0"/>
                    </a:cubicBezTo>
                  </a:path>
                </a:pathLst>
              </a:custGeom>
              <a:noFill/>
              <a:ln w="19050" cap="flat" cmpd="sng">
                <a:solidFill>
                  <a:srgbClr val="990000"/>
                </a:solidFill>
                <a:prstDash val="dash"/>
                <a:round/>
                <a:headEnd type="none" w="med" len="med"/>
                <a:tailEnd type="stealth" w="med" len="med"/>
              </a:ln>
            </p:spPr>
            <p:txBody>
              <a:bodyPr/>
              <a:lstStyle/>
              <a:p>
                <a:endParaRPr lang="en-US"/>
              </a:p>
            </p:txBody>
          </p:sp>
          <p:sp>
            <p:nvSpPr>
              <p:cNvPr id="1418" name="Google Shape;1418;p84"/>
              <p:cNvSpPr txBox="1"/>
              <p:nvPr/>
            </p:nvSpPr>
            <p:spPr>
              <a:xfrm>
                <a:off x="5583350" y="645500"/>
                <a:ext cx="3560700" cy="5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a:solidFill>
                      <a:srgbClr val="990000"/>
                    </a:solidFill>
                    <a:latin typeface="Roboto"/>
                    <a:ea typeface="Roboto"/>
                    <a:cs typeface="Roboto"/>
                    <a:sym typeface="Roboto"/>
                  </a:rPr>
                  <a:t>Bayesian inference </a:t>
                </a:r>
                <a:r>
                  <a:rPr lang="en-GB" sz="2000" b="1">
                    <a:solidFill>
                      <a:srgbClr val="38761D"/>
                    </a:solidFill>
                    <a:latin typeface="Roboto"/>
                    <a:ea typeface="Roboto"/>
                    <a:cs typeface="Roboto"/>
                    <a:sym typeface="Roboto"/>
                  </a:rPr>
                  <a:t>+ text?</a:t>
                </a:r>
                <a:endParaRPr sz="2000" b="1">
                  <a:solidFill>
                    <a:srgbClr val="38761D"/>
                  </a:solidFill>
                  <a:latin typeface="Roboto"/>
                  <a:ea typeface="Roboto"/>
                  <a:cs typeface="Roboto"/>
                  <a:sym typeface="Roboto"/>
                </a:endParaRPr>
              </a:p>
            </p:txBody>
          </p:sp>
        </p:grpSp>
        <p:sp>
          <p:nvSpPr>
            <p:cNvPr id="1419" name="Google Shape;1419;p84"/>
            <p:cNvSpPr/>
            <p:nvPr/>
          </p:nvSpPr>
          <p:spPr>
            <a:xfrm>
              <a:off x="6881261" y="2598207"/>
              <a:ext cx="1479000" cy="576600"/>
            </a:xfrm>
            <a:prstGeom prst="roundRect">
              <a:avLst>
                <a:gd name="adj" fmla="val 16667"/>
              </a:avLst>
            </a:prstGeom>
            <a:no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Roboto"/>
                <a:ea typeface="Roboto"/>
                <a:cs typeface="Roboto"/>
                <a:sym typeface="Roboto"/>
              </a:endParaRPr>
            </a:p>
          </p:txBody>
        </p:sp>
      </p:grpSp>
      <p:graphicFrame>
        <p:nvGraphicFramePr>
          <p:cNvPr id="1420" name="Google Shape;1420;p84"/>
          <p:cNvGraphicFramePr/>
          <p:nvPr/>
        </p:nvGraphicFramePr>
        <p:xfrm>
          <a:off x="597175" y="1022263"/>
          <a:ext cx="2637325" cy="1005780"/>
        </p:xfrm>
        <a:graphic>
          <a:graphicData uri="http://schemas.openxmlformats.org/drawingml/2006/table">
            <a:tbl>
              <a:tblPr>
                <a:noFill/>
                <a:tableStyleId>{100A2754-A1B8-4B92-BF1F-A23621133457}</a:tableStyleId>
              </a:tblPr>
              <a:tblGrid>
                <a:gridCol w="1128100">
                  <a:extLst>
                    <a:ext uri="{9D8B030D-6E8A-4147-A177-3AD203B41FA5}">
                      <a16:colId xmlns:a16="http://schemas.microsoft.com/office/drawing/2014/main" val="20000"/>
                    </a:ext>
                  </a:extLst>
                </a:gridCol>
                <a:gridCol w="15092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Runny nose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85"/>
          <p:cNvSpPr txBox="1">
            <a:spLocks noGrp="1"/>
          </p:cNvSpPr>
          <p:nvPr>
            <p:ph type="title"/>
          </p:nvPr>
        </p:nvSpPr>
        <p:spPr>
          <a:xfrm>
            <a:off x="357725" y="190925"/>
            <a:ext cx="7117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Bayesian inference with textual evidence</a:t>
            </a:r>
            <a:endParaRPr/>
          </a:p>
        </p:txBody>
      </p:sp>
      <p:grpSp>
        <p:nvGrpSpPr>
          <p:cNvPr id="1426" name="Google Shape;1426;p85"/>
          <p:cNvGrpSpPr/>
          <p:nvPr/>
        </p:nvGrpSpPr>
        <p:grpSpPr>
          <a:xfrm>
            <a:off x="7414943" y="280348"/>
            <a:ext cx="1197356" cy="1408507"/>
            <a:chOff x="1089023" y="3390297"/>
            <a:chExt cx="1357392" cy="1596766"/>
          </a:xfrm>
        </p:grpSpPr>
        <p:sp>
          <p:nvSpPr>
            <p:cNvPr id="1427" name="Google Shape;1427;p85"/>
            <p:cNvSpPr/>
            <p:nvPr/>
          </p:nvSpPr>
          <p:spPr>
            <a:xfrm>
              <a:off x="1089023" y="3514363"/>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r>
                <a:rPr lang="en-GB" sz="495">
                  <a:latin typeface="Roboto"/>
                  <a:ea typeface="Roboto"/>
                  <a:cs typeface="Roboto"/>
                  <a:sym typeface="Roboto"/>
                </a:rPr>
                <a:t>TODO: Stefan</a:t>
              </a:r>
              <a:endParaRPr sz="495">
                <a:latin typeface="Roboto"/>
                <a:ea typeface="Roboto"/>
                <a:cs typeface="Roboto"/>
                <a:sym typeface="Roboto"/>
              </a:endParaRPr>
            </a:p>
          </p:txBody>
        </p:sp>
        <p:sp>
          <p:nvSpPr>
            <p:cNvPr id="1428" name="Google Shape;1428;p85"/>
            <p:cNvSpPr/>
            <p:nvPr/>
          </p:nvSpPr>
          <p:spPr>
            <a:xfrm>
              <a:off x="1150145" y="3454845"/>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ctr" rtl="0">
                <a:spcBef>
                  <a:spcPts val="0"/>
                </a:spcBef>
                <a:spcAft>
                  <a:spcPts val="0"/>
                </a:spcAft>
                <a:buNone/>
              </a:pPr>
              <a:endParaRPr sz="495">
                <a:latin typeface="Roboto"/>
                <a:ea typeface="Roboto"/>
                <a:cs typeface="Roboto"/>
                <a:sym typeface="Roboto"/>
              </a:endParaRPr>
            </a:p>
          </p:txBody>
        </p:sp>
        <p:sp>
          <p:nvSpPr>
            <p:cNvPr id="1429" name="Google Shape;1429;p85"/>
            <p:cNvSpPr/>
            <p:nvPr/>
          </p:nvSpPr>
          <p:spPr>
            <a:xfrm>
              <a:off x="1211315" y="3390297"/>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t" anchorCtr="0">
              <a:noAutofit/>
            </a:bodyPr>
            <a:lstStyle/>
            <a:p>
              <a:pPr marL="0" lvl="0" indent="0" algn="just" rtl="0">
                <a:spcBef>
                  <a:spcPts val="0"/>
                </a:spcBef>
                <a:spcAft>
                  <a:spcPts val="0"/>
                </a:spcAft>
                <a:buNone/>
              </a:pPr>
              <a:r>
                <a:rPr lang="en-GB" sz="707">
                  <a:latin typeface="Roboto"/>
                  <a:ea typeface="Roboto"/>
                  <a:cs typeface="Roboto"/>
                  <a:sym typeface="Roboto"/>
                </a:rPr>
                <a:t>Patient </a:t>
              </a:r>
              <a:r>
                <a:rPr lang="en-GB" sz="707">
                  <a:highlight>
                    <a:srgbClr val="F4CCCC"/>
                  </a:highlight>
                  <a:latin typeface="Roboto"/>
                  <a:ea typeface="Roboto"/>
                  <a:cs typeface="Roboto"/>
                  <a:sym typeface="Roboto"/>
                </a:rPr>
                <a:t>has had a hacking cough for the past 3 days</a:t>
              </a:r>
              <a:r>
                <a:rPr lang="en-GB" sz="707">
                  <a:latin typeface="Roboto"/>
                  <a:ea typeface="Roboto"/>
                  <a:cs typeface="Roboto"/>
                  <a:sym typeface="Roboto"/>
                </a:rPr>
                <a:t>. She also has a fever, but she is not sure when this started. Patient may have pneumonia, but more testing is required. </a:t>
              </a:r>
              <a:endParaRPr sz="707">
                <a:latin typeface="Roboto"/>
                <a:ea typeface="Roboto"/>
                <a:cs typeface="Roboto"/>
                <a:sym typeface="Roboto"/>
              </a:endParaRPr>
            </a:p>
          </p:txBody>
        </p:sp>
        <p:sp>
          <p:nvSpPr>
            <p:cNvPr id="1430" name="Google Shape;1430;p85"/>
            <p:cNvSpPr/>
            <p:nvPr/>
          </p:nvSpPr>
          <p:spPr>
            <a:xfrm>
              <a:off x="1211315" y="3390297"/>
              <a:ext cx="1235100" cy="1472700"/>
            </a:xfrm>
            <a:prstGeom prst="rect">
              <a:avLst/>
            </a:prstGeom>
            <a:solidFill>
              <a:srgbClr val="D9EAD3"/>
            </a:solidFill>
            <a:ln w="3375" cap="flat" cmpd="sng">
              <a:solidFill>
                <a:schemeClr val="dk2"/>
              </a:solidFill>
              <a:prstDash val="solid"/>
              <a:round/>
              <a:headEnd type="none" w="sm" len="sm"/>
              <a:tailEnd type="none" w="sm" len="sm"/>
            </a:ln>
          </p:spPr>
          <p:txBody>
            <a:bodyPr spcFirstLastPara="1" wrap="square" lIns="32350" tIns="32350" rIns="32350" bIns="32350" anchor="ctr" anchorCtr="0">
              <a:noAutofit/>
            </a:bodyPr>
            <a:lstStyle/>
            <a:p>
              <a:pPr marL="0" lvl="0" indent="0" algn="l" rtl="0">
                <a:spcBef>
                  <a:spcPts val="0"/>
                </a:spcBef>
                <a:spcAft>
                  <a:spcPts val="0"/>
                </a:spcAft>
                <a:buNone/>
              </a:pPr>
              <a:r>
                <a:rPr lang="en-GB" sz="1300">
                  <a:latin typeface="Roboto"/>
                  <a:ea typeface="Roboto"/>
                  <a:cs typeface="Roboto"/>
                  <a:sym typeface="Roboto"/>
                </a:rPr>
                <a:t>Patient has had a hacking cough for the past three days</a:t>
              </a:r>
              <a:endParaRPr sz="1300">
                <a:latin typeface="Roboto"/>
                <a:ea typeface="Roboto"/>
                <a:cs typeface="Roboto"/>
                <a:sym typeface="Roboto"/>
              </a:endParaRPr>
            </a:p>
          </p:txBody>
        </p:sp>
      </p:grpSp>
      <p:sp>
        <p:nvSpPr>
          <p:cNvPr id="1431" name="Google Shape;1431;p85"/>
          <p:cNvSpPr/>
          <p:nvPr/>
        </p:nvSpPr>
        <p:spPr>
          <a:xfrm rot="5400000">
            <a:off x="7740014" y="1842322"/>
            <a:ext cx="5472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nvGrpSpPr>
          <p:cNvPr id="1432" name="Google Shape;1432;p85"/>
          <p:cNvGrpSpPr/>
          <p:nvPr/>
        </p:nvGrpSpPr>
        <p:grpSpPr>
          <a:xfrm>
            <a:off x="7070615" y="2434406"/>
            <a:ext cx="1886003" cy="902404"/>
            <a:chOff x="1925808" y="2165109"/>
            <a:chExt cx="1886003" cy="902404"/>
          </a:xfrm>
        </p:grpSpPr>
        <p:pic>
          <p:nvPicPr>
            <p:cNvPr id="1433" name="Google Shape;1433;p85" title="robot (6).png"/>
            <p:cNvPicPr preferRelativeResize="0"/>
            <p:nvPr/>
          </p:nvPicPr>
          <p:blipFill>
            <a:blip r:embed="rId3">
              <a:alphaModFix/>
            </a:blip>
            <a:stretch>
              <a:fillRect/>
            </a:stretch>
          </p:blipFill>
          <p:spPr>
            <a:xfrm>
              <a:off x="1925808" y="2165109"/>
              <a:ext cx="902400" cy="902400"/>
            </a:xfrm>
            <a:prstGeom prst="rect">
              <a:avLst/>
            </a:prstGeom>
            <a:noFill/>
            <a:ln>
              <a:noFill/>
            </a:ln>
          </p:spPr>
        </p:pic>
        <p:pic>
          <p:nvPicPr>
            <p:cNvPr id="1434" name="Google Shape;1434;p85" title="neural-network.png"/>
            <p:cNvPicPr preferRelativeResize="0"/>
            <p:nvPr/>
          </p:nvPicPr>
          <p:blipFill>
            <a:blip r:embed="rId4">
              <a:alphaModFix/>
            </a:blip>
            <a:stretch>
              <a:fillRect/>
            </a:stretch>
          </p:blipFill>
          <p:spPr>
            <a:xfrm>
              <a:off x="2909411" y="2165113"/>
              <a:ext cx="902400" cy="902400"/>
            </a:xfrm>
            <a:prstGeom prst="rect">
              <a:avLst/>
            </a:prstGeom>
            <a:noFill/>
            <a:ln>
              <a:noFill/>
            </a:ln>
          </p:spPr>
        </p:pic>
      </p:grpSp>
      <p:sp>
        <p:nvSpPr>
          <p:cNvPr id="1435" name="Google Shape;1435;p85"/>
          <p:cNvSpPr/>
          <p:nvPr/>
        </p:nvSpPr>
        <p:spPr>
          <a:xfrm rot="5400000">
            <a:off x="7740014" y="3490272"/>
            <a:ext cx="547200" cy="438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36" name="Google Shape;1436;p85"/>
          <p:cNvSpPr txBox="1"/>
          <p:nvPr/>
        </p:nvSpPr>
        <p:spPr>
          <a:xfrm>
            <a:off x="6994975" y="4082350"/>
            <a:ext cx="2037300" cy="6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Roboto"/>
                <a:ea typeface="Roboto"/>
                <a:cs typeface="Roboto"/>
                <a:sym typeface="Roboto"/>
              </a:rPr>
              <a:t>P(Cough | Text) = 80%</a:t>
            </a:r>
            <a:endParaRPr sz="2000">
              <a:latin typeface="Roboto"/>
              <a:ea typeface="Roboto"/>
              <a:cs typeface="Roboto"/>
              <a:sym typeface="Roboto"/>
            </a:endParaRPr>
          </a:p>
        </p:txBody>
      </p:sp>
      <p:grpSp>
        <p:nvGrpSpPr>
          <p:cNvPr id="1437" name="Google Shape;1437;p85"/>
          <p:cNvGrpSpPr/>
          <p:nvPr/>
        </p:nvGrpSpPr>
        <p:grpSpPr>
          <a:xfrm>
            <a:off x="538062" y="2276369"/>
            <a:ext cx="3340906" cy="2647056"/>
            <a:chOff x="1243241" y="1255767"/>
            <a:chExt cx="4150709" cy="3288676"/>
          </a:xfrm>
        </p:grpSpPr>
        <p:sp>
          <p:nvSpPr>
            <p:cNvPr id="1438" name="Google Shape;1438;p85"/>
            <p:cNvSpPr/>
            <p:nvPr/>
          </p:nvSpPr>
          <p:spPr>
            <a:xfrm>
              <a:off x="1243241" y="2148117"/>
              <a:ext cx="1479000" cy="5766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Pneumonia</a:t>
              </a:r>
              <a:endParaRPr sz="1287">
                <a:latin typeface="Roboto"/>
                <a:ea typeface="Roboto"/>
                <a:cs typeface="Roboto"/>
                <a:sym typeface="Roboto"/>
              </a:endParaRPr>
            </a:p>
          </p:txBody>
        </p:sp>
        <p:grpSp>
          <p:nvGrpSpPr>
            <p:cNvPr id="1439" name="Google Shape;1439;p85"/>
            <p:cNvGrpSpPr/>
            <p:nvPr/>
          </p:nvGrpSpPr>
          <p:grpSpPr>
            <a:xfrm>
              <a:off x="2722241" y="2148117"/>
              <a:ext cx="2671509" cy="576600"/>
              <a:chOff x="2709716" y="1358550"/>
              <a:chExt cx="2671509" cy="576600"/>
            </a:xfrm>
          </p:grpSpPr>
          <p:sp>
            <p:nvSpPr>
              <p:cNvPr id="1440" name="Google Shape;1440;p85"/>
              <p:cNvSpPr/>
              <p:nvPr/>
            </p:nvSpPr>
            <p:spPr>
              <a:xfrm>
                <a:off x="3902225" y="1358550"/>
                <a:ext cx="1479000" cy="5766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Cough</a:t>
                </a:r>
                <a:endParaRPr sz="1287">
                  <a:latin typeface="Roboto"/>
                  <a:ea typeface="Roboto"/>
                  <a:cs typeface="Roboto"/>
                  <a:sym typeface="Roboto"/>
                </a:endParaRPr>
              </a:p>
            </p:txBody>
          </p:sp>
          <p:cxnSp>
            <p:nvCxnSpPr>
              <p:cNvPr id="1441" name="Google Shape;1441;p85"/>
              <p:cNvCxnSpPr>
                <a:stCxn id="1438" idx="3"/>
                <a:endCxn id="1440" idx="1"/>
              </p:cNvCxnSpPr>
              <p:nvPr/>
            </p:nvCxnSpPr>
            <p:spPr>
              <a:xfrm>
                <a:off x="2709716" y="1646850"/>
                <a:ext cx="1192500" cy="0"/>
              </a:xfrm>
              <a:prstGeom prst="straightConnector1">
                <a:avLst/>
              </a:prstGeom>
              <a:noFill/>
              <a:ln w="15325" cap="flat" cmpd="sng">
                <a:solidFill>
                  <a:schemeClr val="dk2"/>
                </a:solidFill>
                <a:prstDash val="solid"/>
                <a:round/>
                <a:headEnd type="none" w="med" len="med"/>
                <a:tailEnd type="triangle" w="med" len="med"/>
              </a:ln>
            </p:spPr>
          </p:cxnSp>
        </p:grpSp>
        <p:grpSp>
          <p:nvGrpSpPr>
            <p:cNvPr id="1442" name="Google Shape;1442;p85"/>
            <p:cNvGrpSpPr/>
            <p:nvPr/>
          </p:nvGrpSpPr>
          <p:grpSpPr>
            <a:xfrm>
              <a:off x="1243241" y="2696217"/>
              <a:ext cx="2716200" cy="953400"/>
              <a:chOff x="1230716" y="1906650"/>
              <a:chExt cx="2716200" cy="953400"/>
            </a:xfrm>
          </p:grpSpPr>
          <p:sp>
            <p:nvSpPr>
              <p:cNvPr id="1443" name="Google Shape;1443;p85"/>
              <p:cNvSpPr/>
              <p:nvPr/>
            </p:nvSpPr>
            <p:spPr>
              <a:xfrm>
                <a:off x="1230716" y="2283450"/>
                <a:ext cx="1479000" cy="5766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Common cold</a:t>
                </a:r>
                <a:endParaRPr sz="1287">
                  <a:latin typeface="Roboto"/>
                  <a:ea typeface="Roboto"/>
                  <a:cs typeface="Roboto"/>
                  <a:sym typeface="Roboto"/>
                </a:endParaRPr>
              </a:p>
            </p:txBody>
          </p:sp>
          <p:cxnSp>
            <p:nvCxnSpPr>
              <p:cNvPr id="1444" name="Google Shape;1444;p85"/>
              <p:cNvCxnSpPr>
                <a:stCxn id="1443" idx="3"/>
              </p:cNvCxnSpPr>
              <p:nvPr/>
            </p:nvCxnSpPr>
            <p:spPr>
              <a:xfrm rot="10800000" flipH="1">
                <a:off x="2709716" y="1906650"/>
                <a:ext cx="1237200" cy="665100"/>
              </a:xfrm>
              <a:prstGeom prst="straightConnector1">
                <a:avLst/>
              </a:prstGeom>
              <a:noFill/>
              <a:ln w="15325" cap="flat" cmpd="sng">
                <a:solidFill>
                  <a:schemeClr val="dk2"/>
                </a:solidFill>
                <a:prstDash val="solid"/>
                <a:round/>
                <a:headEnd type="none" w="med" len="med"/>
                <a:tailEnd type="triangle" w="med" len="med"/>
              </a:ln>
            </p:spPr>
          </p:cxnSp>
        </p:grpSp>
        <p:grpSp>
          <p:nvGrpSpPr>
            <p:cNvPr id="1445" name="Google Shape;1445;p85"/>
            <p:cNvGrpSpPr/>
            <p:nvPr/>
          </p:nvGrpSpPr>
          <p:grpSpPr>
            <a:xfrm>
              <a:off x="2722241" y="2436417"/>
              <a:ext cx="2671509" cy="1213200"/>
              <a:chOff x="2709716" y="1646850"/>
              <a:chExt cx="2671509" cy="1213200"/>
            </a:xfrm>
          </p:grpSpPr>
          <p:grpSp>
            <p:nvGrpSpPr>
              <p:cNvPr id="1446" name="Google Shape;1446;p85"/>
              <p:cNvGrpSpPr/>
              <p:nvPr/>
            </p:nvGrpSpPr>
            <p:grpSpPr>
              <a:xfrm>
                <a:off x="2709716" y="2283450"/>
                <a:ext cx="2671509" cy="576600"/>
                <a:chOff x="2709716" y="1358550"/>
                <a:chExt cx="2671509" cy="576600"/>
              </a:xfrm>
            </p:grpSpPr>
            <p:sp>
              <p:nvSpPr>
                <p:cNvPr id="1447" name="Google Shape;1447;p85"/>
                <p:cNvSpPr/>
                <p:nvPr/>
              </p:nvSpPr>
              <p:spPr>
                <a:xfrm>
                  <a:off x="3902225" y="1358550"/>
                  <a:ext cx="1479000" cy="5766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Fever</a:t>
                  </a:r>
                  <a:endParaRPr sz="1287">
                    <a:latin typeface="Roboto"/>
                    <a:ea typeface="Roboto"/>
                    <a:cs typeface="Roboto"/>
                    <a:sym typeface="Roboto"/>
                  </a:endParaRPr>
                </a:p>
              </p:txBody>
            </p:sp>
            <p:cxnSp>
              <p:nvCxnSpPr>
                <p:cNvPr id="1448" name="Google Shape;1448;p85"/>
                <p:cNvCxnSpPr>
                  <a:stCxn id="1443" idx="3"/>
                  <a:endCxn id="1447" idx="1"/>
                </p:cNvCxnSpPr>
                <p:nvPr/>
              </p:nvCxnSpPr>
              <p:spPr>
                <a:xfrm>
                  <a:off x="2709716" y="1646850"/>
                  <a:ext cx="1192500" cy="0"/>
                </a:xfrm>
                <a:prstGeom prst="straightConnector1">
                  <a:avLst/>
                </a:prstGeom>
                <a:noFill/>
                <a:ln w="15325" cap="flat" cmpd="sng">
                  <a:solidFill>
                    <a:schemeClr val="dk2"/>
                  </a:solidFill>
                  <a:prstDash val="solid"/>
                  <a:round/>
                  <a:headEnd type="none" w="med" len="med"/>
                  <a:tailEnd type="triangle" w="med" len="med"/>
                </a:ln>
              </p:spPr>
            </p:cxnSp>
          </p:grpSp>
          <p:cxnSp>
            <p:nvCxnSpPr>
              <p:cNvPr id="1449" name="Google Shape;1449;p85"/>
              <p:cNvCxnSpPr>
                <a:stCxn id="1438" idx="3"/>
              </p:cNvCxnSpPr>
              <p:nvPr/>
            </p:nvCxnSpPr>
            <p:spPr>
              <a:xfrm>
                <a:off x="2709716" y="1646850"/>
                <a:ext cx="1224600" cy="660600"/>
              </a:xfrm>
              <a:prstGeom prst="straightConnector1">
                <a:avLst/>
              </a:prstGeom>
              <a:noFill/>
              <a:ln w="15325" cap="flat" cmpd="sng">
                <a:solidFill>
                  <a:schemeClr val="dk2"/>
                </a:solidFill>
                <a:prstDash val="solid"/>
                <a:round/>
                <a:headEnd type="none" w="med" len="med"/>
                <a:tailEnd type="triangle" w="med" len="med"/>
              </a:ln>
            </p:spPr>
          </p:cxnSp>
        </p:grpSp>
        <p:grpSp>
          <p:nvGrpSpPr>
            <p:cNvPr id="1450" name="Google Shape;1450;p85"/>
            <p:cNvGrpSpPr/>
            <p:nvPr/>
          </p:nvGrpSpPr>
          <p:grpSpPr>
            <a:xfrm>
              <a:off x="2722241" y="3361317"/>
              <a:ext cx="2671509" cy="1183126"/>
              <a:chOff x="2709716" y="1639325"/>
              <a:chExt cx="2671509" cy="1183126"/>
            </a:xfrm>
          </p:grpSpPr>
          <p:sp>
            <p:nvSpPr>
              <p:cNvPr id="1451" name="Google Shape;1451;p85"/>
              <p:cNvSpPr/>
              <p:nvPr/>
            </p:nvSpPr>
            <p:spPr>
              <a:xfrm>
                <a:off x="3902225" y="2245851"/>
                <a:ext cx="1479000" cy="5766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Runny nose</a:t>
                </a:r>
                <a:endParaRPr sz="1287">
                  <a:latin typeface="Roboto"/>
                  <a:ea typeface="Roboto"/>
                  <a:cs typeface="Roboto"/>
                  <a:sym typeface="Roboto"/>
                </a:endParaRPr>
              </a:p>
            </p:txBody>
          </p:sp>
          <p:cxnSp>
            <p:nvCxnSpPr>
              <p:cNvPr id="1452" name="Google Shape;1452;p85"/>
              <p:cNvCxnSpPr>
                <a:stCxn id="1443" idx="3"/>
                <a:endCxn id="1451" idx="1"/>
              </p:cNvCxnSpPr>
              <p:nvPr/>
            </p:nvCxnSpPr>
            <p:spPr>
              <a:xfrm>
                <a:off x="2709716" y="1639325"/>
                <a:ext cx="1192500" cy="894900"/>
              </a:xfrm>
              <a:prstGeom prst="straightConnector1">
                <a:avLst/>
              </a:prstGeom>
              <a:noFill/>
              <a:ln w="15325" cap="flat" cmpd="sng">
                <a:solidFill>
                  <a:schemeClr val="dk2"/>
                </a:solidFill>
                <a:prstDash val="solid"/>
                <a:round/>
                <a:headEnd type="none" w="med" len="med"/>
                <a:tailEnd type="triangle" w="med" len="med"/>
              </a:ln>
            </p:spPr>
          </p:cxnSp>
        </p:grpSp>
        <p:grpSp>
          <p:nvGrpSpPr>
            <p:cNvPr id="1453" name="Google Shape;1453;p85"/>
            <p:cNvGrpSpPr/>
            <p:nvPr/>
          </p:nvGrpSpPr>
          <p:grpSpPr>
            <a:xfrm>
              <a:off x="2722241" y="1255767"/>
              <a:ext cx="2671709" cy="1180650"/>
              <a:chOff x="2709666" y="2486100"/>
              <a:chExt cx="2671709" cy="1180650"/>
            </a:xfrm>
          </p:grpSpPr>
          <p:sp>
            <p:nvSpPr>
              <p:cNvPr id="1454" name="Google Shape;1454;p85"/>
              <p:cNvSpPr/>
              <p:nvPr/>
            </p:nvSpPr>
            <p:spPr>
              <a:xfrm>
                <a:off x="3902375" y="2486100"/>
                <a:ext cx="1479000" cy="5766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Difficulty breathing</a:t>
                </a:r>
                <a:endParaRPr sz="1287">
                  <a:latin typeface="Roboto"/>
                  <a:ea typeface="Roboto"/>
                  <a:cs typeface="Roboto"/>
                  <a:sym typeface="Roboto"/>
                </a:endParaRPr>
              </a:p>
            </p:txBody>
          </p:sp>
          <p:cxnSp>
            <p:nvCxnSpPr>
              <p:cNvPr id="1455" name="Google Shape;1455;p85"/>
              <p:cNvCxnSpPr>
                <a:stCxn id="1438" idx="3"/>
                <a:endCxn id="1454" idx="1"/>
              </p:cNvCxnSpPr>
              <p:nvPr/>
            </p:nvCxnSpPr>
            <p:spPr>
              <a:xfrm rot="10800000" flipH="1">
                <a:off x="2709666" y="2774250"/>
                <a:ext cx="1192800" cy="892500"/>
              </a:xfrm>
              <a:prstGeom prst="straightConnector1">
                <a:avLst/>
              </a:prstGeom>
              <a:noFill/>
              <a:ln w="15325" cap="flat" cmpd="sng">
                <a:solidFill>
                  <a:schemeClr val="dk2"/>
                </a:solidFill>
                <a:prstDash val="solid"/>
                <a:round/>
                <a:headEnd type="none" w="med" len="med"/>
                <a:tailEnd type="triangle" w="med" len="med"/>
              </a:ln>
            </p:spPr>
          </p:cxnSp>
        </p:grpSp>
      </p:grpSp>
      <p:grpSp>
        <p:nvGrpSpPr>
          <p:cNvPr id="1456" name="Google Shape;1456;p85"/>
          <p:cNvGrpSpPr/>
          <p:nvPr/>
        </p:nvGrpSpPr>
        <p:grpSpPr>
          <a:xfrm>
            <a:off x="3878807" y="2994558"/>
            <a:ext cx="1752436" cy="464100"/>
            <a:chOff x="3878807" y="2776418"/>
            <a:chExt cx="1752436" cy="464100"/>
          </a:xfrm>
        </p:grpSpPr>
        <p:sp>
          <p:nvSpPr>
            <p:cNvPr id="1457" name="Google Shape;1457;p85"/>
            <p:cNvSpPr/>
            <p:nvPr/>
          </p:nvSpPr>
          <p:spPr>
            <a:xfrm>
              <a:off x="4440843" y="2776418"/>
              <a:ext cx="1190400" cy="464100"/>
            </a:xfrm>
            <a:prstGeom prst="roundRect">
              <a:avLst>
                <a:gd name="adj" fmla="val 16667"/>
              </a:avLst>
            </a:prstGeom>
            <a:solidFill>
              <a:srgbClr val="D9EAD3"/>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Cough</a:t>
              </a:r>
              <a:r>
                <a:rPr lang="en-GB" sz="1287" baseline="-25000">
                  <a:latin typeface="Roboto"/>
                  <a:ea typeface="Roboto"/>
                  <a:cs typeface="Roboto"/>
                  <a:sym typeface="Roboto"/>
                </a:rPr>
                <a:t>Text</a:t>
              </a:r>
              <a:endParaRPr sz="1287" baseline="-25000">
                <a:latin typeface="Roboto"/>
                <a:ea typeface="Roboto"/>
                <a:cs typeface="Roboto"/>
                <a:sym typeface="Roboto"/>
              </a:endParaRPr>
            </a:p>
          </p:txBody>
        </p:sp>
        <p:cxnSp>
          <p:nvCxnSpPr>
            <p:cNvPr id="1458" name="Google Shape;1458;p85"/>
            <p:cNvCxnSpPr>
              <a:stCxn id="1440" idx="3"/>
              <a:endCxn id="1457" idx="1"/>
            </p:cNvCxnSpPr>
            <p:nvPr/>
          </p:nvCxnSpPr>
          <p:spPr>
            <a:xfrm>
              <a:off x="3878807" y="3008535"/>
              <a:ext cx="561900" cy="0"/>
            </a:xfrm>
            <a:prstGeom prst="straightConnector1">
              <a:avLst/>
            </a:prstGeom>
            <a:noFill/>
            <a:ln w="15325" cap="flat" cmpd="sng">
              <a:solidFill>
                <a:schemeClr val="dk2"/>
              </a:solidFill>
              <a:prstDash val="solid"/>
              <a:round/>
              <a:headEnd type="none" w="med" len="med"/>
              <a:tailEnd type="triangle" w="med" len="med"/>
            </a:ln>
          </p:spPr>
        </p:cxnSp>
      </p:grpSp>
      <p:pic>
        <p:nvPicPr>
          <p:cNvPr id="1459" name="Google Shape;1459;p85" title="table (1).png"/>
          <p:cNvPicPr preferRelativeResize="0"/>
          <p:nvPr/>
        </p:nvPicPr>
        <p:blipFill>
          <a:blip r:embed="rId5">
            <a:alphaModFix/>
          </a:blip>
          <a:stretch>
            <a:fillRect/>
          </a:stretch>
        </p:blipFill>
        <p:spPr>
          <a:xfrm>
            <a:off x="5687524" y="3029967"/>
            <a:ext cx="393275" cy="393275"/>
          </a:xfrm>
          <a:prstGeom prst="rect">
            <a:avLst/>
          </a:prstGeom>
          <a:noFill/>
          <a:ln>
            <a:noFill/>
          </a:ln>
        </p:spPr>
      </p:pic>
      <p:sp>
        <p:nvSpPr>
          <p:cNvPr id="1460" name="Google Shape;1460;p85"/>
          <p:cNvSpPr/>
          <p:nvPr/>
        </p:nvSpPr>
        <p:spPr>
          <a:xfrm>
            <a:off x="5987950" y="3536821"/>
            <a:ext cx="1265275" cy="1408541"/>
          </a:xfrm>
          <a:custGeom>
            <a:avLst/>
            <a:gdLst/>
            <a:ahLst/>
            <a:cxnLst/>
            <a:rect l="l" t="t" r="r" b="b"/>
            <a:pathLst>
              <a:path w="50611" h="51923" extrusionOk="0">
                <a:moveTo>
                  <a:pt x="50611" y="44924"/>
                </a:moveTo>
                <a:cubicBezTo>
                  <a:pt x="46677" y="47874"/>
                  <a:pt x="42432" y="51339"/>
                  <a:pt x="37532" y="51748"/>
                </a:cubicBezTo>
                <a:cubicBezTo>
                  <a:pt x="29107" y="52450"/>
                  <a:pt x="19880" y="48930"/>
                  <a:pt x="13648" y="43218"/>
                </a:cubicBezTo>
                <a:cubicBezTo>
                  <a:pt x="2511" y="33010"/>
                  <a:pt x="0" y="15107"/>
                  <a:pt x="0" y="0"/>
                </a:cubicBezTo>
              </a:path>
            </a:pathLst>
          </a:custGeom>
          <a:noFill/>
          <a:ln w="19050" cap="flat" cmpd="sng">
            <a:solidFill>
              <a:srgbClr val="38761D"/>
            </a:solidFill>
            <a:prstDash val="dash"/>
            <a:round/>
            <a:headEnd type="none" w="med" len="med"/>
            <a:tailEnd type="stealth" w="med" len="med"/>
          </a:ln>
        </p:spPr>
        <p:txBody>
          <a:bodyPr/>
          <a:lstStyle/>
          <a:p>
            <a:endParaRPr lang="en-US"/>
          </a:p>
        </p:txBody>
      </p:sp>
      <p:sp>
        <p:nvSpPr>
          <p:cNvPr id="1461" name="Google Shape;1461;p85"/>
          <p:cNvSpPr/>
          <p:nvPr/>
        </p:nvSpPr>
        <p:spPr>
          <a:xfrm>
            <a:off x="3161525" y="1072150"/>
            <a:ext cx="421500" cy="4260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462" name="Google Shape;1462;p85"/>
          <p:cNvSpPr txBox="1"/>
          <p:nvPr/>
        </p:nvSpPr>
        <p:spPr>
          <a:xfrm>
            <a:off x="3510701" y="1044832"/>
            <a:ext cx="2037300" cy="6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a:solidFill>
                  <a:srgbClr val="38761D"/>
                </a:solidFill>
                <a:latin typeface="Roboto"/>
                <a:ea typeface="Roboto"/>
                <a:cs typeface="Roboto"/>
                <a:sym typeface="Roboto"/>
              </a:rPr>
              <a:t>Cough</a:t>
            </a:r>
            <a:r>
              <a:rPr lang="en-GB" sz="2000" b="1" baseline="-25000">
                <a:solidFill>
                  <a:srgbClr val="38761D"/>
                </a:solidFill>
                <a:latin typeface="Roboto"/>
                <a:ea typeface="Roboto"/>
                <a:cs typeface="Roboto"/>
                <a:sym typeface="Roboto"/>
              </a:rPr>
              <a:t>Text</a:t>
            </a:r>
            <a:r>
              <a:rPr lang="en-GB" sz="2000" b="1">
                <a:solidFill>
                  <a:srgbClr val="38761D"/>
                </a:solidFill>
                <a:latin typeface="Roboto"/>
                <a:ea typeface="Roboto"/>
                <a:cs typeface="Roboto"/>
                <a:sym typeface="Roboto"/>
              </a:rPr>
              <a:t> = yes</a:t>
            </a:r>
            <a:endParaRPr sz="2000" b="1">
              <a:solidFill>
                <a:srgbClr val="38761D"/>
              </a:solidFill>
              <a:latin typeface="Roboto"/>
              <a:ea typeface="Roboto"/>
              <a:cs typeface="Roboto"/>
              <a:sym typeface="Roboto"/>
            </a:endParaRPr>
          </a:p>
        </p:txBody>
      </p:sp>
      <p:grpSp>
        <p:nvGrpSpPr>
          <p:cNvPr id="1463" name="Google Shape;1463;p85"/>
          <p:cNvGrpSpPr/>
          <p:nvPr/>
        </p:nvGrpSpPr>
        <p:grpSpPr>
          <a:xfrm>
            <a:off x="538062" y="2994547"/>
            <a:ext cx="5093200" cy="1925605"/>
            <a:chOff x="538062" y="2776407"/>
            <a:chExt cx="5093200" cy="1925605"/>
          </a:xfrm>
        </p:grpSpPr>
        <p:sp>
          <p:nvSpPr>
            <p:cNvPr id="1464" name="Google Shape;1464;p85"/>
            <p:cNvSpPr/>
            <p:nvPr/>
          </p:nvSpPr>
          <p:spPr>
            <a:xfrm>
              <a:off x="538062" y="2776420"/>
              <a:ext cx="1190400" cy="464100"/>
            </a:xfrm>
            <a:prstGeom prst="roundRect">
              <a:avLst>
                <a:gd name="adj" fmla="val 16667"/>
              </a:avLst>
            </a:prstGeom>
            <a:noFill/>
            <a:ln w="19050" cap="flat" cmpd="sng">
              <a:solidFill>
                <a:srgbClr val="000000"/>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endParaRPr sz="1287">
                <a:latin typeface="Roboto"/>
                <a:ea typeface="Roboto"/>
                <a:cs typeface="Roboto"/>
                <a:sym typeface="Roboto"/>
              </a:endParaRPr>
            </a:p>
          </p:txBody>
        </p:sp>
        <p:sp>
          <p:nvSpPr>
            <p:cNvPr id="1465" name="Google Shape;1465;p85"/>
            <p:cNvSpPr/>
            <p:nvPr/>
          </p:nvSpPr>
          <p:spPr>
            <a:xfrm>
              <a:off x="2688587" y="3519070"/>
              <a:ext cx="1190400" cy="464100"/>
            </a:xfrm>
            <a:prstGeom prst="roundRect">
              <a:avLst>
                <a:gd name="adj" fmla="val 16667"/>
              </a:avLst>
            </a:prstGeom>
            <a:noFill/>
            <a:ln w="19050" cap="flat" cmpd="sng">
              <a:solidFill>
                <a:srgbClr val="990000"/>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endParaRPr sz="1287">
                <a:latin typeface="Roboto"/>
                <a:ea typeface="Roboto"/>
                <a:cs typeface="Roboto"/>
                <a:sym typeface="Roboto"/>
              </a:endParaRPr>
            </a:p>
          </p:txBody>
        </p:sp>
        <p:sp>
          <p:nvSpPr>
            <p:cNvPr id="1466" name="Google Shape;1466;p85"/>
            <p:cNvSpPr/>
            <p:nvPr/>
          </p:nvSpPr>
          <p:spPr>
            <a:xfrm>
              <a:off x="2693673" y="4237912"/>
              <a:ext cx="1190400" cy="464100"/>
            </a:xfrm>
            <a:prstGeom prst="roundRect">
              <a:avLst>
                <a:gd name="adj" fmla="val 16667"/>
              </a:avLst>
            </a:prstGeom>
            <a:noFill/>
            <a:ln w="19050" cap="flat" cmpd="sng">
              <a:solidFill>
                <a:srgbClr val="990000"/>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endParaRPr sz="1287">
                <a:latin typeface="Roboto"/>
                <a:ea typeface="Roboto"/>
                <a:cs typeface="Roboto"/>
                <a:sym typeface="Roboto"/>
              </a:endParaRPr>
            </a:p>
          </p:txBody>
        </p:sp>
        <p:sp>
          <p:nvSpPr>
            <p:cNvPr id="1467" name="Google Shape;1467;p85"/>
            <p:cNvSpPr/>
            <p:nvPr/>
          </p:nvSpPr>
          <p:spPr>
            <a:xfrm>
              <a:off x="4440862" y="2776407"/>
              <a:ext cx="1190400" cy="4641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endParaRPr sz="1287">
                <a:latin typeface="Roboto"/>
                <a:ea typeface="Roboto"/>
                <a:cs typeface="Roboto"/>
                <a:sym typeface="Roboto"/>
              </a:endParaRPr>
            </a:p>
          </p:txBody>
        </p:sp>
      </p:grpSp>
      <p:pic>
        <p:nvPicPr>
          <p:cNvPr id="1468" name="Google Shape;1468;p85" title="table (1).png"/>
          <p:cNvPicPr preferRelativeResize="0"/>
          <p:nvPr/>
        </p:nvPicPr>
        <p:blipFill>
          <a:blip r:embed="rId5">
            <a:alphaModFix/>
          </a:blip>
          <a:stretch>
            <a:fillRect/>
          </a:stretch>
        </p:blipFill>
        <p:spPr>
          <a:xfrm>
            <a:off x="119242" y="3057334"/>
            <a:ext cx="338528" cy="338528"/>
          </a:xfrm>
          <a:prstGeom prst="rect">
            <a:avLst/>
          </a:prstGeom>
          <a:noFill/>
          <a:ln>
            <a:noFill/>
          </a:ln>
        </p:spPr>
      </p:pic>
      <p:pic>
        <p:nvPicPr>
          <p:cNvPr id="1469" name="Google Shape;1469;p85" title="table (1).png"/>
          <p:cNvPicPr preferRelativeResize="0"/>
          <p:nvPr/>
        </p:nvPicPr>
        <p:blipFill>
          <a:blip r:embed="rId5">
            <a:alphaModFix/>
          </a:blip>
          <a:stretch>
            <a:fillRect/>
          </a:stretch>
        </p:blipFill>
        <p:spPr>
          <a:xfrm>
            <a:off x="3976338" y="3794967"/>
            <a:ext cx="338528" cy="338528"/>
          </a:xfrm>
          <a:prstGeom prst="rect">
            <a:avLst/>
          </a:prstGeom>
          <a:noFill/>
          <a:ln>
            <a:noFill/>
          </a:ln>
        </p:spPr>
      </p:pic>
      <p:pic>
        <p:nvPicPr>
          <p:cNvPr id="1470" name="Google Shape;1470;p85" title="table (1).png"/>
          <p:cNvPicPr preferRelativeResize="0"/>
          <p:nvPr/>
        </p:nvPicPr>
        <p:blipFill>
          <a:blip r:embed="rId5">
            <a:alphaModFix/>
          </a:blip>
          <a:stretch>
            <a:fillRect/>
          </a:stretch>
        </p:blipFill>
        <p:spPr>
          <a:xfrm>
            <a:off x="3976332" y="4510060"/>
            <a:ext cx="338528" cy="338528"/>
          </a:xfrm>
          <a:prstGeom prst="rect">
            <a:avLst/>
          </a:prstGeom>
          <a:noFill/>
          <a:ln>
            <a:noFill/>
          </a:ln>
        </p:spPr>
      </p:pic>
      <p:sp>
        <p:nvSpPr>
          <p:cNvPr id="1471" name="Google Shape;1471;p85"/>
          <p:cNvSpPr txBox="1"/>
          <p:nvPr/>
        </p:nvSpPr>
        <p:spPr>
          <a:xfrm>
            <a:off x="-120870" y="2143314"/>
            <a:ext cx="2482500" cy="6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990000"/>
                </a:solidFill>
                <a:latin typeface="Roboto"/>
                <a:ea typeface="Roboto"/>
                <a:cs typeface="Roboto"/>
                <a:sym typeface="Roboto"/>
              </a:rPr>
              <a:t>P(Pneumonia = yes | </a:t>
            </a:r>
            <a:endParaRPr b="1">
              <a:solidFill>
                <a:srgbClr val="990000"/>
              </a:solidFill>
              <a:latin typeface="Roboto"/>
              <a:ea typeface="Roboto"/>
              <a:cs typeface="Roboto"/>
              <a:sym typeface="Roboto"/>
            </a:endParaRPr>
          </a:p>
          <a:p>
            <a:pPr marL="0" lvl="0" indent="0" algn="ctr" rtl="0">
              <a:spcBef>
                <a:spcPts val="0"/>
              </a:spcBef>
              <a:spcAft>
                <a:spcPts val="0"/>
              </a:spcAft>
              <a:buNone/>
            </a:pPr>
            <a:r>
              <a:rPr lang="en-GB" b="1">
                <a:solidFill>
                  <a:srgbClr val="38761D"/>
                </a:solidFill>
                <a:latin typeface="Roboto"/>
                <a:ea typeface="Roboto"/>
                <a:cs typeface="Roboto"/>
                <a:sym typeface="Roboto"/>
              </a:rPr>
              <a:t>Cough</a:t>
            </a:r>
            <a:r>
              <a:rPr lang="en-GB" b="1" baseline="-25000">
                <a:solidFill>
                  <a:srgbClr val="38761D"/>
                </a:solidFill>
                <a:latin typeface="Roboto"/>
                <a:ea typeface="Roboto"/>
                <a:cs typeface="Roboto"/>
                <a:sym typeface="Roboto"/>
              </a:rPr>
              <a:t>Text</a:t>
            </a:r>
            <a:r>
              <a:rPr lang="en-GB" b="1">
                <a:solidFill>
                  <a:srgbClr val="38761D"/>
                </a:solidFill>
                <a:latin typeface="Roboto"/>
                <a:ea typeface="Roboto"/>
                <a:cs typeface="Roboto"/>
                <a:sym typeface="Roboto"/>
              </a:rPr>
              <a:t> = yes</a:t>
            </a:r>
            <a:r>
              <a:rPr lang="en-GB" b="1">
                <a:solidFill>
                  <a:srgbClr val="990000"/>
                </a:solidFill>
                <a:latin typeface="Roboto"/>
                <a:ea typeface="Roboto"/>
                <a:cs typeface="Roboto"/>
                <a:sym typeface="Roboto"/>
              </a:rPr>
              <a:t>, Fever = yes, Runny nose = no) = 60% </a:t>
            </a:r>
            <a:endParaRPr b="1">
              <a:solidFill>
                <a:srgbClr val="990000"/>
              </a:solidFill>
              <a:latin typeface="Roboto"/>
              <a:ea typeface="Roboto"/>
              <a:cs typeface="Roboto"/>
              <a:sym typeface="Roboto"/>
            </a:endParaRPr>
          </a:p>
        </p:txBody>
      </p:sp>
      <p:graphicFrame>
        <p:nvGraphicFramePr>
          <p:cNvPr id="1472" name="Google Shape;1472;p85"/>
          <p:cNvGraphicFramePr/>
          <p:nvPr/>
        </p:nvGraphicFramePr>
        <p:xfrm>
          <a:off x="357725" y="782275"/>
          <a:ext cx="2637325" cy="1005780"/>
        </p:xfrm>
        <a:graphic>
          <a:graphicData uri="http://schemas.openxmlformats.org/drawingml/2006/table">
            <a:tbl>
              <a:tblPr>
                <a:noFill/>
                <a:tableStyleId>{100A2754-A1B8-4B92-BF1F-A23621133457}</a:tableStyleId>
              </a:tblPr>
              <a:tblGrid>
                <a:gridCol w="1128100">
                  <a:extLst>
                    <a:ext uri="{9D8B030D-6E8A-4147-A177-3AD203B41FA5}">
                      <a16:colId xmlns:a16="http://schemas.microsoft.com/office/drawing/2014/main" val="20000"/>
                    </a:ext>
                  </a:extLst>
                </a:gridCol>
                <a:gridCol w="15092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a:latin typeface="Roboto"/>
                          <a:ea typeface="Roboto"/>
                          <a:cs typeface="Roboto"/>
                          <a:sym typeface="Roboto"/>
                        </a:rPr>
                        <a:t>Target</a:t>
                      </a:r>
                      <a:endParaRPr>
                        <a:latin typeface="Roboto"/>
                        <a:ea typeface="Roboto"/>
                        <a:cs typeface="Roboto"/>
                        <a:sym typeface="Roboto"/>
                      </a:endParaRPr>
                    </a:p>
                  </a:txBody>
                  <a:tcPr marL="91425" marR="91425" marT="91425" marB="91425">
                    <a:solidFill>
                      <a:schemeClr val="lt2"/>
                    </a:solidFill>
                  </a:tcPr>
                </a:tc>
                <a:tc>
                  <a:txBody>
                    <a:bodyPr/>
                    <a:lstStyle/>
                    <a:p>
                      <a:pPr marL="0" lvl="0" indent="0" algn="l" rtl="0">
                        <a:spcBef>
                          <a:spcPts val="0"/>
                        </a:spcBef>
                        <a:spcAft>
                          <a:spcPts val="0"/>
                        </a:spcAft>
                        <a:buNone/>
                      </a:pPr>
                      <a:r>
                        <a:rPr lang="en-GB">
                          <a:latin typeface="Roboto"/>
                          <a:ea typeface="Roboto"/>
                          <a:cs typeface="Roboto"/>
                          <a:sym typeface="Roboto"/>
                        </a:rPr>
                        <a:t>Evidence</a:t>
                      </a:r>
                      <a:endParaRPr>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a:latin typeface="Roboto"/>
                          <a:ea typeface="Roboto"/>
                          <a:cs typeface="Roboto"/>
                          <a:sym typeface="Roboto"/>
                        </a:rPr>
                        <a:t>Pneumonia = yes</a:t>
                      </a:r>
                      <a:endParaRPr>
                        <a:latin typeface="Roboto"/>
                        <a:ea typeface="Roboto"/>
                        <a:cs typeface="Roboto"/>
                        <a:sym typeface="Roboto"/>
                      </a:endParaRPr>
                    </a:p>
                  </a:txBody>
                  <a:tcPr marL="91425" marR="91425" marT="91425" marB="91425"/>
                </a:tc>
                <a:tc>
                  <a:txBody>
                    <a:bodyPr/>
                    <a:lstStyle/>
                    <a:p>
                      <a:pPr marL="0" lvl="0" indent="0" algn="l" rtl="0">
                        <a:spcBef>
                          <a:spcPts val="0"/>
                        </a:spcBef>
                        <a:spcAft>
                          <a:spcPts val="0"/>
                        </a:spcAft>
                        <a:buNone/>
                      </a:pPr>
                      <a:r>
                        <a:rPr lang="en-GB">
                          <a:latin typeface="Roboto"/>
                          <a:ea typeface="Roboto"/>
                          <a:cs typeface="Roboto"/>
                          <a:sym typeface="Roboto"/>
                        </a:rPr>
                        <a:t>Fever = high</a:t>
                      </a:r>
                      <a:endParaRPr>
                        <a:latin typeface="Roboto"/>
                        <a:ea typeface="Roboto"/>
                        <a:cs typeface="Roboto"/>
                        <a:sym typeface="Roboto"/>
                      </a:endParaRPr>
                    </a:p>
                    <a:p>
                      <a:pPr marL="0" lvl="0" indent="0" algn="l" rtl="0">
                        <a:spcBef>
                          <a:spcPts val="0"/>
                        </a:spcBef>
                        <a:spcAft>
                          <a:spcPts val="0"/>
                        </a:spcAft>
                        <a:buNone/>
                      </a:pPr>
                      <a:r>
                        <a:rPr lang="en-GB">
                          <a:latin typeface="Roboto"/>
                          <a:ea typeface="Roboto"/>
                          <a:cs typeface="Roboto"/>
                          <a:sym typeface="Roboto"/>
                        </a:rPr>
                        <a:t>Runny nose = no</a:t>
                      </a:r>
                      <a:endParaRPr>
                        <a:latin typeface="Roboto"/>
                        <a:ea typeface="Roboto"/>
                        <a:cs typeface="Roboto"/>
                        <a:sym typeface="Roboto"/>
                      </a:endParaRPr>
                    </a:p>
                  </a:txBody>
                  <a:tcPr marL="91425" marR="91425" marT="91425" marB="91425"/>
                </a:tc>
                <a:extLst>
                  <a:ext uri="{0D108BD9-81ED-4DB2-BD59-A6C34878D82A}">
                    <a16:rowId xmlns:a16="http://schemas.microsoft.com/office/drawing/2014/main" val="10001"/>
                  </a:ext>
                </a:extLst>
              </a:tr>
            </a:tbl>
          </a:graphicData>
        </a:graphic>
      </p:graphicFrame>
      <p:grpSp>
        <p:nvGrpSpPr>
          <p:cNvPr id="1473" name="Google Shape;1473;p85"/>
          <p:cNvGrpSpPr/>
          <p:nvPr/>
        </p:nvGrpSpPr>
        <p:grpSpPr>
          <a:xfrm>
            <a:off x="1926208" y="1797125"/>
            <a:ext cx="3988658" cy="3201041"/>
            <a:chOff x="1926208" y="1797125"/>
            <a:chExt cx="3988658" cy="3201041"/>
          </a:xfrm>
        </p:grpSpPr>
        <p:grpSp>
          <p:nvGrpSpPr>
            <p:cNvPr id="1474" name="Google Shape;1474;p85"/>
            <p:cNvGrpSpPr/>
            <p:nvPr/>
          </p:nvGrpSpPr>
          <p:grpSpPr>
            <a:xfrm>
              <a:off x="1926208" y="2061265"/>
              <a:ext cx="2915685" cy="2936901"/>
              <a:chOff x="5980700" y="1276237"/>
              <a:chExt cx="3495606" cy="3521042"/>
            </a:xfrm>
          </p:grpSpPr>
          <p:sp>
            <p:nvSpPr>
              <p:cNvPr id="1475" name="Google Shape;1475;p85"/>
              <p:cNvSpPr/>
              <p:nvPr/>
            </p:nvSpPr>
            <p:spPr>
              <a:xfrm>
                <a:off x="6180247" y="1276237"/>
                <a:ext cx="3296059" cy="2303138"/>
              </a:xfrm>
              <a:custGeom>
                <a:avLst/>
                <a:gdLst/>
                <a:ahLst/>
                <a:cxnLst/>
                <a:rect l="l" t="t" r="r" b="b"/>
                <a:pathLst>
                  <a:path w="102761" h="75961" extrusionOk="0">
                    <a:moveTo>
                      <a:pt x="83720" y="75961"/>
                    </a:moveTo>
                    <a:cubicBezTo>
                      <a:pt x="104695" y="64309"/>
                      <a:pt x="110200" y="17586"/>
                      <a:pt x="90237" y="4273"/>
                    </a:cubicBezTo>
                    <a:cubicBezTo>
                      <a:pt x="82648" y="-788"/>
                      <a:pt x="72288" y="263"/>
                      <a:pt x="63166" y="263"/>
                    </a:cubicBezTo>
                    <a:cubicBezTo>
                      <a:pt x="52800" y="263"/>
                      <a:pt x="42249" y="-768"/>
                      <a:pt x="32084" y="1265"/>
                    </a:cubicBezTo>
                    <a:cubicBezTo>
                      <a:pt x="21274" y="3427"/>
                      <a:pt x="11024" y="9286"/>
                      <a:pt x="0" y="9286"/>
                    </a:cubicBezTo>
                  </a:path>
                </a:pathLst>
              </a:custGeom>
              <a:noFill/>
              <a:ln w="15900" cap="flat" cmpd="sng">
                <a:solidFill>
                  <a:srgbClr val="990000"/>
                </a:solidFill>
                <a:prstDash val="dash"/>
                <a:round/>
                <a:headEnd type="none" w="med" len="med"/>
                <a:tailEnd type="stealth" w="med" len="med"/>
              </a:ln>
            </p:spPr>
            <p:txBody>
              <a:bodyPr/>
              <a:lstStyle/>
              <a:p>
                <a:endParaRPr lang="en-US"/>
              </a:p>
            </p:txBody>
          </p:sp>
          <p:sp>
            <p:nvSpPr>
              <p:cNvPr id="1476" name="Google Shape;1476;p85"/>
              <p:cNvSpPr/>
              <p:nvPr/>
            </p:nvSpPr>
            <p:spPr>
              <a:xfrm>
                <a:off x="5980700" y="2310579"/>
                <a:ext cx="952500" cy="2486700"/>
              </a:xfrm>
              <a:custGeom>
                <a:avLst/>
                <a:gdLst/>
                <a:ahLst/>
                <a:cxnLst/>
                <a:rect l="l" t="t" r="r" b="b"/>
                <a:pathLst>
                  <a:path w="38100" h="99468" extrusionOk="0">
                    <a:moveTo>
                      <a:pt x="38100" y="98759"/>
                    </a:moveTo>
                    <a:cubicBezTo>
                      <a:pt x="29729" y="101549"/>
                      <a:pt x="18808" y="95152"/>
                      <a:pt x="14037" y="87730"/>
                    </a:cubicBezTo>
                    <a:cubicBezTo>
                      <a:pt x="5332" y="74188"/>
                      <a:pt x="8663" y="55985"/>
                      <a:pt x="6016" y="40105"/>
                    </a:cubicBezTo>
                    <a:cubicBezTo>
                      <a:pt x="3794" y="26771"/>
                      <a:pt x="0" y="13518"/>
                      <a:pt x="0" y="0"/>
                    </a:cubicBezTo>
                  </a:path>
                </a:pathLst>
              </a:custGeom>
              <a:noFill/>
              <a:ln w="15900" cap="flat" cmpd="sng">
                <a:solidFill>
                  <a:srgbClr val="990000"/>
                </a:solidFill>
                <a:prstDash val="dash"/>
                <a:round/>
                <a:headEnd type="none" w="med" len="med"/>
                <a:tailEnd type="stealth" w="med" len="med"/>
              </a:ln>
            </p:spPr>
            <p:txBody>
              <a:bodyPr/>
              <a:lstStyle/>
              <a:p>
                <a:endParaRPr lang="en-US"/>
              </a:p>
            </p:txBody>
          </p:sp>
        </p:grpSp>
        <p:sp>
          <p:nvSpPr>
            <p:cNvPr id="1477" name="Google Shape;1477;p85"/>
            <p:cNvSpPr/>
            <p:nvPr/>
          </p:nvSpPr>
          <p:spPr>
            <a:xfrm>
              <a:off x="2126275" y="1797125"/>
              <a:ext cx="3788591" cy="1204000"/>
            </a:xfrm>
            <a:custGeom>
              <a:avLst/>
              <a:gdLst/>
              <a:ahLst/>
              <a:cxnLst/>
              <a:rect l="l" t="t" r="r" b="b"/>
              <a:pathLst>
                <a:path w="147416" h="48160" extrusionOk="0">
                  <a:moveTo>
                    <a:pt x="147416" y="48161"/>
                  </a:moveTo>
                  <a:cubicBezTo>
                    <a:pt x="147416" y="36251"/>
                    <a:pt x="135360" y="26833"/>
                    <a:pt x="125832" y="19688"/>
                  </a:cubicBezTo>
                  <a:cubicBezTo>
                    <a:pt x="107814" y="6177"/>
                    <a:pt x="83489" y="-1840"/>
                    <a:pt x="61079" y="400"/>
                  </a:cubicBezTo>
                  <a:cubicBezTo>
                    <a:pt x="49550" y="1552"/>
                    <a:pt x="36983" y="2850"/>
                    <a:pt x="27554" y="9584"/>
                  </a:cubicBezTo>
                  <a:cubicBezTo>
                    <a:pt x="18963" y="15719"/>
                    <a:pt x="10557" y="25199"/>
                    <a:pt x="0" y="25199"/>
                  </a:cubicBezTo>
                </a:path>
              </a:pathLst>
            </a:custGeom>
            <a:noFill/>
            <a:ln w="19050" cap="flat" cmpd="sng">
              <a:solidFill>
                <a:srgbClr val="38761D"/>
              </a:solidFill>
              <a:prstDash val="dash"/>
              <a:round/>
              <a:headEnd type="none" w="med" len="med"/>
              <a:tailEnd type="stealth"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86"/>
          <p:cNvSpPr txBox="1">
            <a:spLocks noGrp="1"/>
          </p:cNvSpPr>
          <p:nvPr>
            <p:ph type="title"/>
          </p:nvPr>
        </p:nvSpPr>
        <p:spPr>
          <a:xfrm>
            <a:off x="357725" y="190925"/>
            <a:ext cx="7336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Augmenting Bayesian networks with text </a:t>
            </a:r>
            <a:endParaRPr/>
          </a:p>
        </p:txBody>
      </p:sp>
      <p:grpSp>
        <p:nvGrpSpPr>
          <p:cNvPr id="1483" name="Google Shape;1483;p86"/>
          <p:cNvGrpSpPr/>
          <p:nvPr/>
        </p:nvGrpSpPr>
        <p:grpSpPr>
          <a:xfrm>
            <a:off x="441649" y="759093"/>
            <a:ext cx="1818301" cy="4060282"/>
            <a:chOff x="441649" y="759093"/>
            <a:chExt cx="1818301" cy="4060282"/>
          </a:xfrm>
        </p:grpSpPr>
        <p:grpSp>
          <p:nvGrpSpPr>
            <p:cNvPr id="1484" name="Google Shape;1484;p86"/>
            <p:cNvGrpSpPr/>
            <p:nvPr/>
          </p:nvGrpSpPr>
          <p:grpSpPr>
            <a:xfrm>
              <a:off x="441649" y="1008693"/>
              <a:ext cx="1818301" cy="3810682"/>
              <a:chOff x="441649" y="1008693"/>
              <a:chExt cx="1818301" cy="3810682"/>
            </a:xfrm>
          </p:grpSpPr>
          <p:sp>
            <p:nvSpPr>
              <p:cNvPr id="1485" name="Google Shape;1485;p86"/>
              <p:cNvSpPr/>
              <p:nvPr/>
            </p:nvSpPr>
            <p:spPr>
              <a:xfrm>
                <a:off x="915168" y="1767068"/>
                <a:ext cx="1190400" cy="464100"/>
              </a:xfrm>
              <a:prstGeom prst="roundRect">
                <a:avLst>
                  <a:gd name="adj" fmla="val 16667"/>
                </a:avLst>
              </a:prstGeom>
              <a:solidFill>
                <a:srgbClr val="D9EAD3"/>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Symptom</a:t>
                </a:r>
                <a:r>
                  <a:rPr lang="en-GB" sz="1287" baseline="-25000">
                    <a:latin typeface="Roboto"/>
                    <a:ea typeface="Roboto"/>
                    <a:cs typeface="Roboto"/>
                    <a:sym typeface="Roboto"/>
                  </a:rPr>
                  <a:t>Text</a:t>
                </a:r>
                <a:endParaRPr sz="1287" baseline="-25000">
                  <a:latin typeface="Roboto"/>
                  <a:ea typeface="Roboto"/>
                  <a:cs typeface="Roboto"/>
                  <a:sym typeface="Roboto"/>
                </a:endParaRPr>
              </a:p>
            </p:txBody>
          </p:sp>
          <p:sp>
            <p:nvSpPr>
              <p:cNvPr id="1486" name="Google Shape;1486;p86"/>
              <p:cNvSpPr/>
              <p:nvPr/>
            </p:nvSpPr>
            <p:spPr>
              <a:xfrm>
                <a:off x="915168" y="1008693"/>
                <a:ext cx="1190400" cy="4641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Symptom</a:t>
                </a:r>
                <a:endParaRPr sz="1287" baseline="-25000">
                  <a:latin typeface="Roboto"/>
                  <a:ea typeface="Roboto"/>
                  <a:cs typeface="Roboto"/>
                  <a:sym typeface="Roboto"/>
                </a:endParaRPr>
              </a:p>
            </p:txBody>
          </p:sp>
          <p:cxnSp>
            <p:nvCxnSpPr>
              <p:cNvPr id="1487" name="Google Shape;1487;p86"/>
              <p:cNvCxnSpPr>
                <a:stCxn id="1486" idx="2"/>
                <a:endCxn id="1485" idx="0"/>
              </p:cNvCxnSpPr>
              <p:nvPr/>
            </p:nvCxnSpPr>
            <p:spPr>
              <a:xfrm>
                <a:off x="1510368" y="1472793"/>
                <a:ext cx="0" cy="294300"/>
              </a:xfrm>
              <a:prstGeom prst="straightConnector1">
                <a:avLst/>
              </a:prstGeom>
              <a:noFill/>
              <a:ln w="19050" cap="flat" cmpd="sng">
                <a:solidFill>
                  <a:schemeClr val="dk2"/>
                </a:solidFill>
                <a:prstDash val="solid"/>
                <a:round/>
                <a:headEnd type="none" w="med" len="med"/>
                <a:tailEnd type="triangle" w="med" len="med"/>
              </a:ln>
            </p:spPr>
          </p:cxnSp>
          <p:pic>
            <p:nvPicPr>
              <p:cNvPr id="1488" name="Google Shape;1488;p86" title="note-svgrepo-com.png"/>
              <p:cNvPicPr preferRelativeResize="0"/>
              <p:nvPr/>
            </p:nvPicPr>
            <p:blipFill>
              <a:blip r:embed="rId3">
                <a:alphaModFix/>
              </a:blip>
              <a:stretch>
                <a:fillRect/>
              </a:stretch>
            </p:blipFill>
            <p:spPr>
              <a:xfrm>
                <a:off x="1188456" y="3771424"/>
                <a:ext cx="523488" cy="523500"/>
              </a:xfrm>
              <a:prstGeom prst="rect">
                <a:avLst/>
              </a:prstGeom>
              <a:noFill/>
              <a:ln>
                <a:noFill/>
              </a:ln>
            </p:spPr>
          </p:pic>
          <p:grpSp>
            <p:nvGrpSpPr>
              <p:cNvPr id="1489" name="Google Shape;1489;p86"/>
              <p:cNvGrpSpPr/>
              <p:nvPr/>
            </p:nvGrpSpPr>
            <p:grpSpPr>
              <a:xfrm>
                <a:off x="1026601" y="2781407"/>
                <a:ext cx="847193" cy="405360"/>
                <a:chOff x="1925808" y="2165109"/>
                <a:chExt cx="1886003" cy="902404"/>
              </a:xfrm>
            </p:grpSpPr>
            <p:pic>
              <p:nvPicPr>
                <p:cNvPr id="1490" name="Google Shape;1490;p86" title="robot (6).png"/>
                <p:cNvPicPr preferRelativeResize="0"/>
                <p:nvPr/>
              </p:nvPicPr>
              <p:blipFill>
                <a:blip r:embed="rId4">
                  <a:alphaModFix/>
                </a:blip>
                <a:stretch>
                  <a:fillRect/>
                </a:stretch>
              </p:blipFill>
              <p:spPr>
                <a:xfrm>
                  <a:off x="1925808" y="2165109"/>
                  <a:ext cx="902400" cy="902400"/>
                </a:xfrm>
                <a:prstGeom prst="rect">
                  <a:avLst/>
                </a:prstGeom>
                <a:noFill/>
                <a:ln>
                  <a:noFill/>
                </a:ln>
              </p:spPr>
            </p:pic>
            <p:pic>
              <p:nvPicPr>
                <p:cNvPr id="1491" name="Google Shape;1491;p86" title="neural-network.png"/>
                <p:cNvPicPr preferRelativeResize="0"/>
                <p:nvPr/>
              </p:nvPicPr>
              <p:blipFill>
                <a:blip r:embed="rId5">
                  <a:alphaModFix/>
                </a:blip>
                <a:stretch>
                  <a:fillRect/>
                </a:stretch>
              </p:blipFill>
              <p:spPr>
                <a:xfrm>
                  <a:off x="2909411" y="2165113"/>
                  <a:ext cx="902400" cy="902400"/>
                </a:xfrm>
                <a:prstGeom prst="rect">
                  <a:avLst/>
                </a:prstGeom>
                <a:noFill/>
                <a:ln>
                  <a:noFill/>
                </a:ln>
              </p:spPr>
            </p:pic>
          </p:grpSp>
          <p:sp>
            <p:nvSpPr>
              <p:cNvPr id="1492" name="Google Shape;1492;p86"/>
              <p:cNvSpPr/>
              <p:nvPr/>
            </p:nvSpPr>
            <p:spPr>
              <a:xfrm rot="-5400000">
                <a:off x="1293295" y="3351749"/>
                <a:ext cx="313800" cy="25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pic>
            <p:nvPicPr>
              <p:cNvPr id="1493" name="Google Shape;1493;p86" title="table (1).png"/>
              <p:cNvPicPr preferRelativeResize="0"/>
              <p:nvPr/>
            </p:nvPicPr>
            <p:blipFill>
              <a:blip r:embed="rId6">
                <a:alphaModFix/>
              </a:blip>
              <a:stretch>
                <a:fillRect/>
              </a:stretch>
            </p:blipFill>
            <p:spPr>
              <a:xfrm>
                <a:off x="441649" y="1802490"/>
                <a:ext cx="393275" cy="393275"/>
              </a:xfrm>
              <a:prstGeom prst="rect">
                <a:avLst/>
              </a:prstGeom>
              <a:noFill/>
              <a:ln>
                <a:noFill/>
              </a:ln>
            </p:spPr>
          </p:pic>
          <p:sp>
            <p:nvSpPr>
              <p:cNvPr id="1494" name="Google Shape;1494;p86"/>
              <p:cNvSpPr/>
              <p:nvPr/>
            </p:nvSpPr>
            <p:spPr>
              <a:xfrm>
                <a:off x="543075" y="2277475"/>
                <a:ext cx="909850" cy="426500"/>
              </a:xfrm>
              <a:custGeom>
                <a:avLst/>
                <a:gdLst/>
                <a:ahLst/>
                <a:cxnLst/>
                <a:rect l="l" t="t" r="r" b="b"/>
                <a:pathLst>
                  <a:path w="36394" h="17060" extrusionOk="0">
                    <a:moveTo>
                      <a:pt x="36394" y="17060"/>
                    </a:moveTo>
                    <a:cubicBezTo>
                      <a:pt x="23803" y="12481"/>
                      <a:pt x="0" y="13398"/>
                      <a:pt x="0" y="0"/>
                    </a:cubicBezTo>
                  </a:path>
                </a:pathLst>
              </a:custGeom>
              <a:noFill/>
              <a:ln w="19050" cap="flat" cmpd="sng">
                <a:solidFill>
                  <a:srgbClr val="38761D"/>
                </a:solidFill>
                <a:prstDash val="dash"/>
                <a:round/>
                <a:headEnd type="none" w="med" len="med"/>
                <a:tailEnd type="stealth" w="med" len="med"/>
              </a:ln>
            </p:spPr>
            <p:txBody>
              <a:bodyPr/>
              <a:lstStyle/>
              <a:p>
                <a:endParaRPr lang="en-US"/>
              </a:p>
            </p:txBody>
          </p:sp>
          <p:sp>
            <p:nvSpPr>
              <p:cNvPr id="1495" name="Google Shape;1495;p86"/>
              <p:cNvSpPr txBox="1"/>
              <p:nvPr/>
            </p:nvSpPr>
            <p:spPr>
              <a:xfrm>
                <a:off x="441650" y="4355275"/>
                <a:ext cx="1818300" cy="46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Roboto"/>
                    <a:ea typeface="Roboto"/>
                    <a:cs typeface="Roboto"/>
                    <a:sym typeface="Roboto"/>
                  </a:rPr>
                  <a:t>Virtual evidence</a:t>
                </a:r>
                <a:endParaRPr sz="2000">
                  <a:latin typeface="Roboto"/>
                  <a:ea typeface="Roboto"/>
                  <a:cs typeface="Roboto"/>
                  <a:sym typeface="Roboto"/>
                </a:endParaRPr>
              </a:p>
            </p:txBody>
          </p:sp>
        </p:grpSp>
        <p:cxnSp>
          <p:nvCxnSpPr>
            <p:cNvPr id="1496" name="Google Shape;1496;p86"/>
            <p:cNvCxnSpPr>
              <a:endCxn id="1486" idx="0"/>
            </p:cNvCxnSpPr>
            <p:nvPr/>
          </p:nvCxnSpPr>
          <p:spPr>
            <a:xfrm>
              <a:off x="1509768" y="759093"/>
              <a:ext cx="600" cy="249600"/>
            </a:xfrm>
            <a:prstGeom prst="straightConnector1">
              <a:avLst/>
            </a:prstGeom>
            <a:noFill/>
            <a:ln w="19050" cap="flat" cmpd="sng">
              <a:solidFill>
                <a:schemeClr val="dk2"/>
              </a:solidFill>
              <a:prstDash val="solid"/>
              <a:round/>
              <a:headEnd type="none" w="med" len="med"/>
              <a:tailEnd type="triangle" w="med" len="med"/>
            </a:ln>
          </p:spPr>
        </p:cxnSp>
      </p:grpSp>
      <p:grpSp>
        <p:nvGrpSpPr>
          <p:cNvPr id="1497" name="Google Shape;1497;p86"/>
          <p:cNvGrpSpPr/>
          <p:nvPr/>
        </p:nvGrpSpPr>
        <p:grpSpPr>
          <a:xfrm>
            <a:off x="2401413" y="759150"/>
            <a:ext cx="2132400" cy="4060234"/>
            <a:chOff x="2401413" y="759150"/>
            <a:chExt cx="2132400" cy="4060234"/>
          </a:xfrm>
        </p:grpSpPr>
        <p:grpSp>
          <p:nvGrpSpPr>
            <p:cNvPr id="1498" name="Google Shape;1498;p86"/>
            <p:cNvGrpSpPr/>
            <p:nvPr/>
          </p:nvGrpSpPr>
          <p:grpSpPr>
            <a:xfrm>
              <a:off x="2401413" y="1004709"/>
              <a:ext cx="2132400" cy="3814675"/>
              <a:chOff x="2600443" y="1004709"/>
              <a:chExt cx="2132400" cy="3814675"/>
            </a:xfrm>
          </p:grpSpPr>
          <p:sp>
            <p:nvSpPr>
              <p:cNvPr id="1499" name="Google Shape;1499;p86"/>
              <p:cNvSpPr/>
              <p:nvPr/>
            </p:nvSpPr>
            <p:spPr>
              <a:xfrm>
                <a:off x="3228461" y="1763084"/>
                <a:ext cx="1190400" cy="464100"/>
              </a:xfrm>
              <a:prstGeom prst="roundRect">
                <a:avLst>
                  <a:gd name="adj" fmla="val 16667"/>
                </a:avLst>
              </a:prstGeom>
              <a:solidFill>
                <a:srgbClr val="D9EAD3"/>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Symptom</a:t>
                </a:r>
                <a:r>
                  <a:rPr lang="en-GB" sz="1287" baseline="-25000">
                    <a:latin typeface="Roboto"/>
                    <a:ea typeface="Roboto"/>
                    <a:cs typeface="Roboto"/>
                    <a:sym typeface="Roboto"/>
                  </a:rPr>
                  <a:t>Text</a:t>
                </a:r>
                <a:endParaRPr sz="1287" baseline="-25000">
                  <a:latin typeface="Roboto"/>
                  <a:ea typeface="Roboto"/>
                  <a:cs typeface="Roboto"/>
                  <a:sym typeface="Roboto"/>
                </a:endParaRPr>
              </a:p>
            </p:txBody>
          </p:sp>
          <p:sp>
            <p:nvSpPr>
              <p:cNvPr id="1500" name="Google Shape;1500;p86"/>
              <p:cNvSpPr/>
              <p:nvPr/>
            </p:nvSpPr>
            <p:spPr>
              <a:xfrm>
                <a:off x="3228461" y="1004709"/>
                <a:ext cx="1190400" cy="4641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Symptom</a:t>
                </a:r>
                <a:endParaRPr sz="1287" baseline="-25000">
                  <a:latin typeface="Roboto"/>
                  <a:ea typeface="Roboto"/>
                  <a:cs typeface="Roboto"/>
                  <a:sym typeface="Roboto"/>
                </a:endParaRPr>
              </a:p>
            </p:txBody>
          </p:sp>
          <p:cxnSp>
            <p:nvCxnSpPr>
              <p:cNvPr id="1501" name="Google Shape;1501;p86"/>
              <p:cNvCxnSpPr>
                <a:stCxn id="1500" idx="2"/>
                <a:endCxn id="1499" idx="0"/>
              </p:cNvCxnSpPr>
              <p:nvPr/>
            </p:nvCxnSpPr>
            <p:spPr>
              <a:xfrm>
                <a:off x="3823661" y="1468809"/>
                <a:ext cx="0" cy="294300"/>
              </a:xfrm>
              <a:prstGeom prst="straightConnector1">
                <a:avLst/>
              </a:prstGeom>
              <a:noFill/>
              <a:ln w="19050" cap="flat" cmpd="sng">
                <a:solidFill>
                  <a:schemeClr val="dk2"/>
                </a:solidFill>
                <a:prstDash val="solid"/>
                <a:round/>
                <a:headEnd type="none" w="med" len="med"/>
                <a:tailEnd type="triangle" w="med" len="med"/>
              </a:ln>
            </p:spPr>
          </p:cxnSp>
          <p:pic>
            <p:nvPicPr>
              <p:cNvPr id="1502" name="Google Shape;1502;p86" title="note-svgrepo-com.png"/>
              <p:cNvPicPr preferRelativeResize="0"/>
              <p:nvPr/>
            </p:nvPicPr>
            <p:blipFill>
              <a:blip r:embed="rId3">
                <a:alphaModFix/>
              </a:blip>
              <a:stretch>
                <a:fillRect/>
              </a:stretch>
            </p:blipFill>
            <p:spPr>
              <a:xfrm>
                <a:off x="3501749" y="3767439"/>
                <a:ext cx="523488" cy="523500"/>
              </a:xfrm>
              <a:prstGeom prst="rect">
                <a:avLst/>
              </a:prstGeom>
              <a:noFill/>
              <a:ln>
                <a:noFill/>
              </a:ln>
            </p:spPr>
          </p:pic>
          <p:grpSp>
            <p:nvGrpSpPr>
              <p:cNvPr id="1503" name="Google Shape;1503;p86"/>
              <p:cNvGrpSpPr/>
              <p:nvPr/>
            </p:nvGrpSpPr>
            <p:grpSpPr>
              <a:xfrm>
                <a:off x="3400057" y="2709360"/>
                <a:ext cx="847193" cy="405360"/>
                <a:chOff x="1925808" y="2165109"/>
                <a:chExt cx="1886003" cy="902404"/>
              </a:xfrm>
            </p:grpSpPr>
            <p:pic>
              <p:nvPicPr>
                <p:cNvPr id="1504" name="Google Shape;1504;p86" title="robot (6).png"/>
                <p:cNvPicPr preferRelativeResize="0"/>
                <p:nvPr/>
              </p:nvPicPr>
              <p:blipFill>
                <a:blip r:embed="rId4">
                  <a:alphaModFix/>
                </a:blip>
                <a:stretch>
                  <a:fillRect/>
                </a:stretch>
              </p:blipFill>
              <p:spPr>
                <a:xfrm>
                  <a:off x="1925808" y="2165109"/>
                  <a:ext cx="902400" cy="902400"/>
                </a:xfrm>
                <a:prstGeom prst="rect">
                  <a:avLst/>
                </a:prstGeom>
                <a:noFill/>
                <a:ln>
                  <a:noFill/>
                </a:ln>
              </p:spPr>
            </p:pic>
            <p:pic>
              <p:nvPicPr>
                <p:cNvPr id="1505" name="Google Shape;1505;p86" title="neural-network.png"/>
                <p:cNvPicPr preferRelativeResize="0"/>
                <p:nvPr/>
              </p:nvPicPr>
              <p:blipFill>
                <a:blip r:embed="rId5">
                  <a:alphaModFix/>
                </a:blip>
                <a:stretch>
                  <a:fillRect/>
                </a:stretch>
              </p:blipFill>
              <p:spPr>
                <a:xfrm>
                  <a:off x="2909411" y="2165113"/>
                  <a:ext cx="902400" cy="902400"/>
                </a:xfrm>
                <a:prstGeom prst="rect">
                  <a:avLst/>
                </a:prstGeom>
                <a:noFill/>
                <a:ln>
                  <a:noFill/>
                </a:ln>
              </p:spPr>
            </p:pic>
          </p:grpSp>
          <p:sp>
            <p:nvSpPr>
              <p:cNvPr id="1506" name="Google Shape;1506;p86"/>
              <p:cNvSpPr/>
              <p:nvPr/>
            </p:nvSpPr>
            <p:spPr>
              <a:xfrm rot="-5400000">
                <a:off x="3606576" y="3313727"/>
                <a:ext cx="313800" cy="25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07" name="Google Shape;1507;p86"/>
              <p:cNvSpPr txBox="1"/>
              <p:nvPr/>
            </p:nvSpPr>
            <p:spPr>
              <a:xfrm>
                <a:off x="2600443" y="4355284"/>
                <a:ext cx="2132400" cy="46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Roboto"/>
                    <a:ea typeface="Roboto"/>
                    <a:cs typeface="Roboto"/>
                    <a:sym typeface="Roboto"/>
                  </a:rPr>
                  <a:t>Consistency node</a:t>
                </a:r>
                <a:endParaRPr sz="2000">
                  <a:latin typeface="Roboto"/>
                  <a:ea typeface="Roboto"/>
                  <a:cs typeface="Roboto"/>
                  <a:sym typeface="Roboto"/>
                </a:endParaRPr>
              </a:p>
            </p:txBody>
          </p:sp>
          <p:cxnSp>
            <p:nvCxnSpPr>
              <p:cNvPr id="1508" name="Google Shape;1508;p86"/>
              <p:cNvCxnSpPr>
                <a:endCxn id="1499" idx="2"/>
              </p:cNvCxnSpPr>
              <p:nvPr/>
            </p:nvCxnSpPr>
            <p:spPr>
              <a:xfrm rot="10800000">
                <a:off x="3823661" y="2227184"/>
                <a:ext cx="0" cy="365400"/>
              </a:xfrm>
              <a:prstGeom prst="straightConnector1">
                <a:avLst/>
              </a:prstGeom>
              <a:noFill/>
              <a:ln w="19050" cap="flat" cmpd="sng">
                <a:solidFill>
                  <a:schemeClr val="dk2"/>
                </a:solidFill>
                <a:prstDash val="solid"/>
                <a:round/>
                <a:headEnd type="none" w="med" len="med"/>
                <a:tailEnd type="triangle" w="med" len="med"/>
              </a:ln>
            </p:spPr>
          </p:cxnSp>
        </p:grpSp>
        <p:cxnSp>
          <p:nvCxnSpPr>
            <p:cNvPr id="1509" name="Google Shape;1509;p86"/>
            <p:cNvCxnSpPr/>
            <p:nvPr/>
          </p:nvCxnSpPr>
          <p:spPr>
            <a:xfrm>
              <a:off x="3624041" y="759150"/>
              <a:ext cx="600" cy="249600"/>
            </a:xfrm>
            <a:prstGeom prst="straightConnector1">
              <a:avLst/>
            </a:prstGeom>
            <a:noFill/>
            <a:ln w="19050" cap="flat" cmpd="sng">
              <a:solidFill>
                <a:schemeClr val="dk2"/>
              </a:solidFill>
              <a:prstDash val="solid"/>
              <a:round/>
              <a:headEnd type="none" w="med" len="med"/>
              <a:tailEnd type="triangle" w="med" len="med"/>
            </a:ln>
          </p:spPr>
        </p:cxnSp>
      </p:grpSp>
      <p:grpSp>
        <p:nvGrpSpPr>
          <p:cNvPr id="1510" name="Google Shape;1510;p86"/>
          <p:cNvGrpSpPr/>
          <p:nvPr/>
        </p:nvGrpSpPr>
        <p:grpSpPr>
          <a:xfrm>
            <a:off x="4643070" y="769386"/>
            <a:ext cx="2132400" cy="4049998"/>
            <a:chOff x="4643070" y="769386"/>
            <a:chExt cx="2132400" cy="4049998"/>
          </a:xfrm>
        </p:grpSpPr>
        <p:grpSp>
          <p:nvGrpSpPr>
            <p:cNvPr id="1511" name="Google Shape;1511;p86"/>
            <p:cNvGrpSpPr/>
            <p:nvPr/>
          </p:nvGrpSpPr>
          <p:grpSpPr>
            <a:xfrm>
              <a:off x="4643070" y="1004709"/>
              <a:ext cx="2132400" cy="3814675"/>
              <a:chOff x="2671525" y="1004709"/>
              <a:chExt cx="2132400" cy="3814675"/>
            </a:xfrm>
          </p:grpSpPr>
          <p:sp>
            <p:nvSpPr>
              <p:cNvPr id="1512" name="Google Shape;1512;p86"/>
              <p:cNvSpPr/>
              <p:nvPr/>
            </p:nvSpPr>
            <p:spPr>
              <a:xfrm>
                <a:off x="3228461" y="1004709"/>
                <a:ext cx="1190400" cy="4641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Symptom</a:t>
                </a:r>
                <a:endParaRPr sz="1287" baseline="-25000">
                  <a:latin typeface="Roboto"/>
                  <a:ea typeface="Roboto"/>
                  <a:cs typeface="Roboto"/>
                  <a:sym typeface="Roboto"/>
                </a:endParaRPr>
              </a:p>
            </p:txBody>
          </p:sp>
          <p:pic>
            <p:nvPicPr>
              <p:cNvPr id="1513" name="Google Shape;1513;p86" title="note-svgrepo-com.png"/>
              <p:cNvPicPr preferRelativeResize="0"/>
              <p:nvPr/>
            </p:nvPicPr>
            <p:blipFill>
              <a:blip r:embed="rId3">
                <a:alphaModFix/>
              </a:blip>
              <a:stretch>
                <a:fillRect/>
              </a:stretch>
            </p:blipFill>
            <p:spPr>
              <a:xfrm>
                <a:off x="3501749" y="3767439"/>
                <a:ext cx="523488" cy="523500"/>
              </a:xfrm>
              <a:prstGeom prst="rect">
                <a:avLst/>
              </a:prstGeom>
              <a:noFill/>
              <a:ln>
                <a:noFill/>
              </a:ln>
            </p:spPr>
          </p:pic>
          <p:grpSp>
            <p:nvGrpSpPr>
              <p:cNvPr id="1514" name="Google Shape;1514;p86"/>
              <p:cNvGrpSpPr/>
              <p:nvPr/>
            </p:nvGrpSpPr>
            <p:grpSpPr>
              <a:xfrm>
                <a:off x="3400057" y="2709360"/>
                <a:ext cx="847193" cy="405360"/>
                <a:chOff x="1925808" y="2165109"/>
                <a:chExt cx="1886003" cy="902404"/>
              </a:xfrm>
            </p:grpSpPr>
            <p:pic>
              <p:nvPicPr>
                <p:cNvPr id="1515" name="Google Shape;1515;p86" title="robot (6).png"/>
                <p:cNvPicPr preferRelativeResize="0"/>
                <p:nvPr/>
              </p:nvPicPr>
              <p:blipFill>
                <a:blip r:embed="rId4">
                  <a:alphaModFix/>
                </a:blip>
                <a:stretch>
                  <a:fillRect/>
                </a:stretch>
              </p:blipFill>
              <p:spPr>
                <a:xfrm>
                  <a:off x="1925808" y="2165109"/>
                  <a:ext cx="902400" cy="902400"/>
                </a:xfrm>
                <a:prstGeom prst="rect">
                  <a:avLst/>
                </a:prstGeom>
                <a:noFill/>
                <a:ln>
                  <a:noFill/>
                </a:ln>
              </p:spPr>
            </p:pic>
            <p:pic>
              <p:nvPicPr>
                <p:cNvPr id="1516" name="Google Shape;1516;p86" title="neural-network.png"/>
                <p:cNvPicPr preferRelativeResize="0"/>
                <p:nvPr/>
              </p:nvPicPr>
              <p:blipFill>
                <a:blip r:embed="rId5">
                  <a:alphaModFix/>
                </a:blip>
                <a:stretch>
                  <a:fillRect/>
                </a:stretch>
              </p:blipFill>
              <p:spPr>
                <a:xfrm>
                  <a:off x="2909411" y="2165113"/>
                  <a:ext cx="902400" cy="902400"/>
                </a:xfrm>
                <a:prstGeom prst="rect">
                  <a:avLst/>
                </a:prstGeom>
                <a:noFill/>
                <a:ln>
                  <a:noFill/>
                </a:ln>
              </p:spPr>
            </p:pic>
          </p:grpSp>
          <p:sp>
            <p:nvSpPr>
              <p:cNvPr id="1517" name="Google Shape;1517;p86"/>
              <p:cNvSpPr/>
              <p:nvPr/>
            </p:nvSpPr>
            <p:spPr>
              <a:xfrm rot="-5400000">
                <a:off x="3606576" y="3313727"/>
                <a:ext cx="313800" cy="25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18" name="Google Shape;1518;p86"/>
              <p:cNvSpPr txBox="1"/>
              <p:nvPr/>
            </p:nvSpPr>
            <p:spPr>
              <a:xfrm>
                <a:off x="2671525" y="4355284"/>
                <a:ext cx="2132400" cy="46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Roboto"/>
                    <a:ea typeface="Roboto"/>
                    <a:cs typeface="Roboto"/>
                    <a:sym typeface="Roboto"/>
                  </a:rPr>
                  <a:t>Discriminative BN-text</a:t>
                </a:r>
                <a:endParaRPr sz="2000">
                  <a:latin typeface="Roboto"/>
                  <a:ea typeface="Roboto"/>
                  <a:cs typeface="Roboto"/>
                  <a:sym typeface="Roboto"/>
                </a:endParaRPr>
              </a:p>
            </p:txBody>
          </p:sp>
          <p:cxnSp>
            <p:nvCxnSpPr>
              <p:cNvPr id="1519" name="Google Shape;1519;p86"/>
              <p:cNvCxnSpPr>
                <a:endCxn id="1512" idx="2"/>
              </p:cNvCxnSpPr>
              <p:nvPr/>
            </p:nvCxnSpPr>
            <p:spPr>
              <a:xfrm rot="10800000">
                <a:off x="3823661" y="1468809"/>
                <a:ext cx="0" cy="1123800"/>
              </a:xfrm>
              <a:prstGeom prst="straightConnector1">
                <a:avLst/>
              </a:prstGeom>
              <a:noFill/>
              <a:ln w="19050" cap="flat" cmpd="sng">
                <a:solidFill>
                  <a:schemeClr val="dk2"/>
                </a:solidFill>
                <a:prstDash val="solid"/>
                <a:round/>
                <a:headEnd type="none" w="med" len="med"/>
                <a:tailEnd type="triangle" w="med" len="med"/>
              </a:ln>
            </p:spPr>
          </p:cxnSp>
        </p:grpSp>
        <p:cxnSp>
          <p:nvCxnSpPr>
            <p:cNvPr id="1520" name="Google Shape;1520;p86"/>
            <p:cNvCxnSpPr/>
            <p:nvPr/>
          </p:nvCxnSpPr>
          <p:spPr>
            <a:xfrm>
              <a:off x="5791191" y="769386"/>
              <a:ext cx="600" cy="249600"/>
            </a:xfrm>
            <a:prstGeom prst="straightConnector1">
              <a:avLst/>
            </a:prstGeom>
            <a:noFill/>
            <a:ln w="19050" cap="flat" cmpd="sng">
              <a:solidFill>
                <a:schemeClr val="dk2"/>
              </a:solidFill>
              <a:prstDash val="solid"/>
              <a:round/>
              <a:headEnd type="none" w="med" len="med"/>
              <a:tailEnd type="triangle" w="med" len="med"/>
            </a:ln>
          </p:spPr>
        </p:cxnSp>
      </p:grpSp>
      <p:grpSp>
        <p:nvGrpSpPr>
          <p:cNvPr id="1521" name="Google Shape;1521;p86"/>
          <p:cNvGrpSpPr/>
          <p:nvPr/>
        </p:nvGrpSpPr>
        <p:grpSpPr>
          <a:xfrm>
            <a:off x="6624270" y="769386"/>
            <a:ext cx="2132400" cy="4049998"/>
            <a:chOff x="6624270" y="769386"/>
            <a:chExt cx="2132400" cy="4049998"/>
          </a:xfrm>
        </p:grpSpPr>
        <p:grpSp>
          <p:nvGrpSpPr>
            <p:cNvPr id="1522" name="Google Shape;1522;p86"/>
            <p:cNvGrpSpPr/>
            <p:nvPr/>
          </p:nvGrpSpPr>
          <p:grpSpPr>
            <a:xfrm>
              <a:off x="6624270" y="1004709"/>
              <a:ext cx="2132400" cy="3814675"/>
              <a:chOff x="2671525" y="1004709"/>
              <a:chExt cx="2132400" cy="3814675"/>
            </a:xfrm>
          </p:grpSpPr>
          <p:sp>
            <p:nvSpPr>
              <p:cNvPr id="1523" name="Google Shape;1523;p86"/>
              <p:cNvSpPr/>
              <p:nvPr/>
            </p:nvSpPr>
            <p:spPr>
              <a:xfrm>
                <a:off x="3228461" y="1004709"/>
                <a:ext cx="1190400" cy="464100"/>
              </a:xfrm>
              <a:prstGeom prst="roundRect">
                <a:avLst>
                  <a:gd name="adj" fmla="val 16667"/>
                </a:avLst>
              </a:prstGeom>
              <a:solidFill>
                <a:schemeClr val="lt2"/>
              </a:solidFill>
              <a:ln w="7650" cap="flat" cmpd="sng">
                <a:solidFill>
                  <a:schemeClr val="dk2"/>
                </a:solidFill>
                <a:prstDash val="solid"/>
                <a:round/>
                <a:headEnd type="none" w="sm" len="sm"/>
                <a:tailEnd type="none" w="sm" len="sm"/>
              </a:ln>
            </p:spPr>
            <p:txBody>
              <a:bodyPr spcFirstLastPara="1" wrap="square" lIns="73575" tIns="73575" rIns="73575" bIns="73575" anchor="ctr" anchorCtr="0">
                <a:noAutofit/>
              </a:bodyPr>
              <a:lstStyle/>
              <a:p>
                <a:pPr marL="0" lvl="0" indent="0" algn="ctr" rtl="0">
                  <a:spcBef>
                    <a:spcPts val="0"/>
                  </a:spcBef>
                  <a:spcAft>
                    <a:spcPts val="0"/>
                  </a:spcAft>
                  <a:buNone/>
                </a:pPr>
                <a:r>
                  <a:rPr lang="en-GB" sz="1287">
                    <a:latin typeface="Roboto"/>
                    <a:ea typeface="Roboto"/>
                    <a:cs typeface="Roboto"/>
                    <a:sym typeface="Roboto"/>
                  </a:rPr>
                  <a:t>Symptom</a:t>
                </a:r>
                <a:endParaRPr sz="1287" baseline="-25000">
                  <a:latin typeface="Roboto"/>
                  <a:ea typeface="Roboto"/>
                  <a:cs typeface="Roboto"/>
                  <a:sym typeface="Roboto"/>
                </a:endParaRPr>
              </a:p>
            </p:txBody>
          </p:sp>
          <p:pic>
            <p:nvPicPr>
              <p:cNvPr id="1524" name="Google Shape;1524;p86" title="note-svgrepo-com.png"/>
              <p:cNvPicPr preferRelativeResize="0"/>
              <p:nvPr/>
            </p:nvPicPr>
            <p:blipFill>
              <a:blip r:embed="rId3">
                <a:alphaModFix/>
              </a:blip>
              <a:stretch>
                <a:fillRect/>
              </a:stretch>
            </p:blipFill>
            <p:spPr>
              <a:xfrm>
                <a:off x="3501749" y="3767439"/>
                <a:ext cx="523488" cy="523500"/>
              </a:xfrm>
              <a:prstGeom prst="rect">
                <a:avLst/>
              </a:prstGeom>
              <a:noFill/>
              <a:ln>
                <a:noFill/>
              </a:ln>
            </p:spPr>
          </p:pic>
          <p:grpSp>
            <p:nvGrpSpPr>
              <p:cNvPr id="1525" name="Google Shape;1525;p86"/>
              <p:cNvGrpSpPr/>
              <p:nvPr/>
            </p:nvGrpSpPr>
            <p:grpSpPr>
              <a:xfrm>
                <a:off x="3400057" y="2709360"/>
                <a:ext cx="847193" cy="405360"/>
                <a:chOff x="1925808" y="2165109"/>
                <a:chExt cx="1886003" cy="902404"/>
              </a:xfrm>
            </p:grpSpPr>
            <p:pic>
              <p:nvPicPr>
                <p:cNvPr id="1526" name="Google Shape;1526;p86" title="robot (6).png"/>
                <p:cNvPicPr preferRelativeResize="0"/>
                <p:nvPr/>
              </p:nvPicPr>
              <p:blipFill>
                <a:blip r:embed="rId4">
                  <a:alphaModFix/>
                </a:blip>
                <a:stretch>
                  <a:fillRect/>
                </a:stretch>
              </p:blipFill>
              <p:spPr>
                <a:xfrm>
                  <a:off x="1925808" y="2165109"/>
                  <a:ext cx="902400" cy="902400"/>
                </a:xfrm>
                <a:prstGeom prst="rect">
                  <a:avLst/>
                </a:prstGeom>
                <a:noFill/>
                <a:ln>
                  <a:noFill/>
                </a:ln>
              </p:spPr>
            </p:pic>
            <p:pic>
              <p:nvPicPr>
                <p:cNvPr id="1527" name="Google Shape;1527;p86" title="neural-network.png"/>
                <p:cNvPicPr preferRelativeResize="0"/>
                <p:nvPr/>
              </p:nvPicPr>
              <p:blipFill>
                <a:blip r:embed="rId5">
                  <a:alphaModFix/>
                </a:blip>
                <a:stretch>
                  <a:fillRect/>
                </a:stretch>
              </p:blipFill>
              <p:spPr>
                <a:xfrm>
                  <a:off x="2909411" y="2165113"/>
                  <a:ext cx="902400" cy="902400"/>
                </a:xfrm>
                <a:prstGeom prst="rect">
                  <a:avLst/>
                </a:prstGeom>
                <a:noFill/>
                <a:ln>
                  <a:noFill/>
                </a:ln>
              </p:spPr>
            </p:pic>
          </p:grpSp>
          <p:sp>
            <p:nvSpPr>
              <p:cNvPr id="1528" name="Google Shape;1528;p86"/>
              <p:cNvSpPr/>
              <p:nvPr/>
            </p:nvSpPr>
            <p:spPr>
              <a:xfrm rot="5403287">
                <a:off x="3606500" y="3313802"/>
                <a:ext cx="313800" cy="25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29" name="Google Shape;1529;p86"/>
              <p:cNvSpPr txBox="1"/>
              <p:nvPr/>
            </p:nvSpPr>
            <p:spPr>
              <a:xfrm>
                <a:off x="2671525" y="4355284"/>
                <a:ext cx="2132400" cy="46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a:latin typeface="Roboto"/>
                    <a:ea typeface="Roboto"/>
                    <a:cs typeface="Roboto"/>
                    <a:sym typeface="Roboto"/>
                  </a:rPr>
                  <a:t>Generative BN-text</a:t>
                </a:r>
                <a:endParaRPr sz="2000">
                  <a:latin typeface="Roboto"/>
                  <a:ea typeface="Roboto"/>
                  <a:cs typeface="Roboto"/>
                  <a:sym typeface="Roboto"/>
                </a:endParaRPr>
              </a:p>
            </p:txBody>
          </p:sp>
          <p:cxnSp>
            <p:nvCxnSpPr>
              <p:cNvPr id="1530" name="Google Shape;1530;p86"/>
              <p:cNvCxnSpPr>
                <a:endCxn id="1523" idx="2"/>
              </p:cNvCxnSpPr>
              <p:nvPr/>
            </p:nvCxnSpPr>
            <p:spPr>
              <a:xfrm rot="10800000">
                <a:off x="3823661" y="1468809"/>
                <a:ext cx="0" cy="1123800"/>
              </a:xfrm>
              <a:prstGeom prst="straightConnector1">
                <a:avLst/>
              </a:prstGeom>
              <a:noFill/>
              <a:ln w="19050" cap="flat" cmpd="sng">
                <a:solidFill>
                  <a:schemeClr val="dk2"/>
                </a:solidFill>
                <a:prstDash val="solid"/>
                <a:round/>
                <a:headEnd type="triangle" w="med" len="med"/>
                <a:tailEnd type="none" w="med" len="med"/>
              </a:ln>
            </p:spPr>
          </p:cxnSp>
        </p:grpSp>
        <p:cxnSp>
          <p:nvCxnSpPr>
            <p:cNvPr id="1531" name="Google Shape;1531;p86"/>
            <p:cNvCxnSpPr/>
            <p:nvPr/>
          </p:nvCxnSpPr>
          <p:spPr>
            <a:xfrm>
              <a:off x="7772391" y="769386"/>
              <a:ext cx="600" cy="249600"/>
            </a:xfrm>
            <a:prstGeom prst="straightConnector1">
              <a:avLst/>
            </a:prstGeom>
            <a:noFill/>
            <a:ln w="19050" cap="flat" cmpd="sng">
              <a:solidFill>
                <a:schemeClr val="dk2"/>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p:nvPr/>
        </p:nvSpPr>
        <p:spPr>
          <a:xfrm>
            <a:off x="369600" y="426900"/>
            <a:ext cx="8404800" cy="29505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3100" b="1" dirty="0">
                <a:solidFill>
                  <a:srgbClr val="073763"/>
                </a:solidFill>
                <a:latin typeface="Montserrat"/>
                <a:ea typeface="Montserrat"/>
                <a:cs typeface="Montserrat"/>
                <a:sym typeface="Montserrat"/>
              </a:rPr>
              <a:t>Augmenting Bayesian Networks </a:t>
            </a:r>
            <a:endParaRPr sz="3100" b="1" dirty="0">
              <a:solidFill>
                <a:srgbClr val="073763"/>
              </a:solidFill>
              <a:latin typeface="Montserrat"/>
              <a:ea typeface="Montserrat"/>
              <a:cs typeface="Montserrat"/>
              <a:sym typeface="Montserrat"/>
            </a:endParaRPr>
          </a:p>
          <a:p>
            <a:pPr marL="0" lvl="0" indent="0" algn="ctr" rtl="0">
              <a:lnSpc>
                <a:spcPct val="200000"/>
              </a:lnSpc>
              <a:spcBef>
                <a:spcPts val="0"/>
              </a:spcBef>
              <a:spcAft>
                <a:spcPts val="0"/>
              </a:spcAft>
              <a:buNone/>
            </a:pPr>
            <a:r>
              <a:rPr lang="en-GB" sz="3100" b="1" dirty="0">
                <a:solidFill>
                  <a:srgbClr val="073763"/>
                </a:solidFill>
                <a:latin typeface="Montserrat"/>
                <a:ea typeface="Montserrat"/>
                <a:cs typeface="Montserrat"/>
                <a:sym typeface="Montserrat"/>
              </a:rPr>
              <a:t>with Textual Evidence </a:t>
            </a:r>
            <a:endParaRPr sz="3100" b="1" dirty="0">
              <a:solidFill>
                <a:srgbClr val="073763"/>
              </a:solidFill>
              <a:latin typeface="Montserrat"/>
              <a:ea typeface="Montserrat"/>
              <a:cs typeface="Montserrat"/>
              <a:sym typeface="Montserrat"/>
            </a:endParaRPr>
          </a:p>
          <a:p>
            <a:pPr marL="0" lvl="0" indent="0" algn="ctr" rtl="0">
              <a:lnSpc>
                <a:spcPct val="200000"/>
              </a:lnSpc>
              <a:spcBef>
                <a:spcPts val="0"/>
              </a:spcBef>
              <a:spcAft>
                <a:spcPts val="0"/>
              </a:spcAft>
              <a:buNone/>
            </a:pPr>
            <a:r>
              <a:rPr lang="en-GB" sz="3100" b="1" dirty="0">
                <a:solidFill>
                  <a:srgbClr val="073763"/>
                </a:solidFill>
                <a:latin typeface="Montserrat"/>
                <a:ea typeface="Montserrat"/>
                <a:cs typeface="Montserrat"/>
                <a:sym typeface="Montserrat"/>
              </a:rPr>
              <a:t>for Expert-Based, Uncertainty-Aware </a:t>
            </a:r>
            <a:endParaRPr sz="3100" b="1" dirty="0">
              <a:solidFill>
                <a:srgbClr val="073763"/>
              </a:solidFill>
              <a:latin typeface="Montserrat"/>
              <a:ea typeface="Montserrat"/>
              <a:cs typeface="Montserrat"/>
              <a:sym typeface="Montserrat"/>
            </a:endParaRPr>
          </a:p>
          <a:p>
            <a:pPr marL="0" lvl="0" indent="0" algn="ctr" rtl="0">
              <a:lnSpc>
                <a:spcPct val="200000"/>
              </a:lnSpc>
              <a:spcBef>
                <a:spcPts val="0"/>
              </a:spcBef>
              <a:spcAft>
                <a:spcPts val="0"/>
              </a:spcAft>
              <a:buNone/>
            </a:pPr>
            <a:r>
              <a:rPr lang="en-GB" sz="3100" b="1" dirty="0">
                <a:solidFill>
                  <a:srgbClr val="073763"/>
                </a:solidFill>
                <a:latin typeface="Montserrat"/>
                <a:ea typeface="Montserrat"/>
                <a:cs typeface="Montserrat"/>
                <a:sym typeface="Montserrat"/>
              </a:rPr>
              <a:t>Clinical Decision Support</a:t>
            </a:r>
            <a:endParaRPr sz="3100" b="1" dirty="0">
              <a:solidFill>
                <a:srgbClr val="073763"/>
              </a:solidFill>
              <a:latin typeface="Montserrat"/>
              <a:ea typeface="Montserrat"/>
              <a:cs typeface="Montserrat"/>
              <a:sym typeface="Montserrat"/>
            </a:endParaRPr>
          </a:p>
        </p:txBody>
      </p:sp>
      <p:grpSp>
        <p:nvGrpSpPr>
          <p:cNvPr id="168" name="Google Shape;168;p24"/>
          <p:cNvGrpSpPr/>
          <p:nvPr/>
        </p:nvGrpSpPr>
        <p:grpSpPr>
          <a:xfrm>
            <a:off x="1103700" y="3231200"/>
            <a:ext cx="6246749" cy="1119650"/>
            <a:chOff x="1103700" y="3231200"/>
            <a:chExt cx="6246749" cy="1119650"/>
          </a:xfrm>
        </p:grpSpPr>
        <p:sp>
          <p:nvSpPr>
            <p:cNvPr id="169" name="Google Shape;169;p24"/>
            <p:cNvSpPr/>
            <p:nvPr/>
          </p:nvSpPr>
          <p:spPr>
            <a:xfrm>
              <a:off x="1793549" y="3524050"/>
              <a:ext cx="5556900" cy="8268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4"/>
            <p:cNvSpPr txBox="1"/>
            <p:nvPr/>
          </p:nvSpPr>
          <p:spPr>
            <a:xfrm>
              <a:off x="1103700" y="3231200"/>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GB" sz="3100" b="1" dirty="0">
                  <a:solidFill>
                    <a:srgbClr val="990000"/>
                  </a:solidFill>
                  <a:latin typeface="Montserrat"/>
                  <a:ea typeface="Montserrat"/>
                  <a:cs typeface="Montserrat"/>
                  <a:sym typeface="Montserrat"/>
                </a:rPr>
                <a:t> 1.</a:t>
              </a:r>
              <a:endParaRPr sz="1800" dirty="0">
                <a:solidFill>
                  <a:srgbClr val="990000"/>
                </a:solidFill>
              </a:endParaRPr>
            </a:p>
          </p:txBody>
        </p:sp>
      </p:grpSp>
      <p:grpSp>
        <p:nvGrpSpPr>
          <p:cNvPr id="171" name="Google Shape;171;p24"/>
          <p:cNvGrpSpPr/>
          <p:nvPr/>
        </p:nvGrpSpPr>
        <p:grpSpPr>
          <a:xfrm>
            <a:off x="1412550" y="2310300"/>
            <a:ext cx="7653787" cy="1049950"/>
            <a:chOff x="1412550" y="2310300"/>
            <a:chExt cx="7653787" cy="1049950"/>
          </a:xfrm>
        </p:grpSpPr>
        <p:sp>
          <p:nvSpPr>
            <p:cNvPr id="172" name="Google Shape;172;p24"/>
            <p:cNvSpPr/>
            <p:nvPr/>
          </p:nvSpPr>
          <p:spPr>
            <a:xfrm>
              <a:off x="1412550" y="2533450"/>
              <a:ext cx="7053000" cy="826800"/>
            </a:xfrm>
            <a:prstGeom prst="roundRect">
              <a:avLst>
                <a:gd name="adj" fmla="val 16667"/>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24"/>
            <p:cNvSpPr txBox="1"/>
            <p:nvPr/>
          </p:nvSpPr>
          <p:spPr>
            <a:xfrm>
              <a:off x="8336737" y="2310300"/>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3100" b="1" dirty="0">
                  <a:solidFill>
                    <a:srgbClr val="990000"/>
                  </a:solidFill>
                  <a:latin typeface="Montserrat"/>
                  <a:ea typeface="Montserrat"/>
                  <a:cs typeface="Montserrat"/>
                  <a:sym typeface="Montserrat"/>
                </a:rPr>
                <a:t> </a:t>
              </a:r>
              <a:r>
                <a:rPr lang="en-GB" sz="3100" b="1" dirty="0">
                  <a:solidFill>
                    <a:srgbClr val="38761D"/>
                  </a:solidFill>
                  <a:latin typeface="Montserrat"/>
                  <a:ea typeface="Montserrat"/>
                  <a:cs typeface="Montserrat"/>
                  <a:sym typeface="Montserrat"/>
                </a:rPr>
                <a:t>2.</a:t>
              </a:r>
              <a:endParaRPr sz="1800" dirty="0">
                <a:solidFill>
                  <a:srgbClr val="38761D"/>
                </a:solidFill>
              </a:endParaRPr>
            </a:p>
          </p:txBody>
        </p:sp>
      </p:grpSp>
      <p:grpSp>
        <p:nvGrpSpPr>
          <p:cNvPr id="174" name="Google Shape;174;p24"/>
          <p:cNvGrpSpPr/>
          <p:nvPr/>
        </p:nvGrpSpPr>
        <p:grpSpPr>
          <a:xfrm>
            <a:off x="3905668" y="411523"/>
            <a:ext cx="4727874" cy="1064602"/>
            <a:chOff x="3905668" y="411523"/>
            <a:chExt cx="4727874" cy="1064602"/>
          </a:xfrm>
        </p:grpSpPr>
        <p:sp>
          <p:nvSpPr>
            <p:cNvPr id="175" name="Google Shape;175;p24"/>
            <p:cNvSpPr/>
            <p:nvPr/>
          </p:nvSpPr>
          <p:spPr>
            <a:xfrm>
              <a:off x="3905668" y="649325"/>
              <a:ext cx="4097700" cy="826800"/>
            </a:xfrm>
            <a:prstGeom prst="roundRect">
              <a:avLst>
                <a:gd name="adj" fmla="val 16667"/>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24"/>
            <p:cNvSpPr txBox="1"/>
            <p:nvPr/>
          </p:nvSpPr>
          <p:spPr>
            <a:xfrm>
              <a:off x="7903942" y="411523"/>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3100" b="1" dirty="0">
                  <a:solidFill>
                    <a:srgbClr val="990000"/>
                  </a:solidFill>
                  <a:latin typeface="Montserrat"/>
                  <a:ea typeface="Montserrat"/>
                  <a:cs typeface="Montserrat"/>
                  <a:sym typeface="Montserrat"/>
                </a:rPr>
                <a:t> </a:t>
              </a:r>
              <a:r>
                <a:rPr lang="en-GB" sz="3100" b="1" dirty="0">
                  <a:solidFill>
                    <a:srgbClr val="674EA7"/>
                  </a:solidFill>
                  <a:latin typeface="Montserrat"/>
                  <a:ea typeface="Montserrat"/>
                  <a:cs typeface="Montserrat"/>
                  <a:sym typeface="Montserrat"/>
                </a:rPr>
                <a:t>3.</a:t>
              </a:r>
              <a:endParaRPr sz="1800" dirty="0">
                <a:solidFill>
                  <a:srgbClr val="674EA7"/>
                </a:solidFill>
              </a:endParaRPr>
            </a:p>
          </p:txBody>
        </p:sp>
      </p:grpSp>
      <p:grpSp>
        <p:nvGrpSpPr>
          <p:cNvPr id="177" name="Google Shape;177;p24"/>
          <p:cNvGrpSpPr/>
          <p:nvPr/>
        </p:nvGrpSpPr>
        <p:grpSpPr>
          <a:xfrm>
            <a:off x="3252749" y="1353598"/>
            <a:ext cx="4462500" cy="1064602"/>
            <a:chOff x="3252749" y="1353598"/>
            <a:chExt cx="4462500" cy="1064602"/>
          </a:xfrm>
        </p:grpSpPr>
        <p:sp>
          <p:nvSpPr>
            <p:cNvPr id="178" name="Google Shape;178;p24"/>
            <p:cNvSpPr/>
            <p:nvPr/>
          </p:nvSpPr>
          <p:spPr>
            <a:xfrm>
              <a:off x="3252749" y="1591400"/>
              <a:ext cx="3753600" cy="826800"/>
            </a:xfrm>
            <a:prstGeom prst="roundRect">
              <a:avLst>
                <a:gd name="adj" fmla="val 16667"/>
              </a:avLst>
            </a:prstGeom>
            <a:noFill/>
            <a:ln w="2857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24"/>
            <p:cNvSpPr txBox="1"/>
            <p:nvPr/>
          </p:nvSpPr>
          <p:spPr>
            <a:xfrm>
              <a:off x="6985649" y="1353598"/>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None/>
              </a:pPr>
              <a:r>
                <a:rPr lang="en-GB" sz="3100" b="1" dirty="0">
                  <a:solidFill>
                    <a:srgbClr val="1155CC"/>
                  </a:solidFill>
                  <a:latin typeface="Montserrat"/>
                  <a:ea typeface="Montserrat"/>
                  <a:cs typeface="Montserrat"/>
                  <a:sym typeface="Montserrat"/>
                </a:rPr>
                <a:t>4.</a:t>
              </a:r>
              <a:endParaRPr sz="1800" dirty="0">
                <a:solidFill>
                  <a:srgbClr val="1155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p87"/>
          <p:cNvSpPr txBox="1">
            <a:spLocks noGrp="1"/>
          </p:cNvSpPr>
          <p:nvPr>
            <p:ph type="title"/>
          </p:nvPr>
        </p:nvSpPr>
        <p:spPr>
          <a:xfrm>
            <a:off x="357725" y="190925"/>
            <a:ext cx="8686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Larger Bayesian network: SimSUM</a:t>
            </a:r>
            <a:endParaRPr/>
          </a:p>
        </p:txBody>
      </p:sp>
      <p:grpSp>
        <p:nvGrpSpPr>
          <p:cNvPr id="1537" name="Google Shape;1537;p87"/>
          <p:cNvGrpSpPr/>
          <p:nvPr/>
        </p:nvGrpSpPr>
        <p:grpSpPr>
          <a:xfrm>
            <a:off x="1265923" y="819349"/>
            <a:ext cx="6870402" cy="4254466"/>
            <a:chOff x="1109650" y="595300"/>
            <a:chExt cx="7060325" cy="4372075"/>
          </a:xfrm>
        </p:grpSpPr>
        <p:pic>
          <p:nvPicPr>
            <p:cNvPr id="1538" name="Google Shape;1538;p87"/>
            <p:cNvPicPr preferRelativeResize="0"/>
            <p:nvPr/>
          </p:nvPicPr>
          <p:blipFill rotWithShape="1">
            <a:blip r:embed="rId3">
              <a:alphaModFix/>
            </a:blip>
            <a:srcRect l="2638" t="1902" r="4786" b="3926"/>
            <a:stretch/>
          </p:blipFill>
          <p:spPr>
            <a:xfrm>
              <a:off x="1264450" y="885825"/>
              <a:ext cx="6465075" cy="3952876"/>
            </a:xfrm>
            <a:prstGeom prst="rect">
              <a:avLst/>
            </a:prstGeom>
            <a:noFill/>
            <a:ln>
              <a:noFill/>
            </a:ln>
          </p:spPr>
        </p:pic>
        <p:sp>
          <p:nvSpPr>
            <p:cNvPr id="1539" name="Google Shape;1539;p87"/>
            <p:cNvSpPr/>
            <p:nvPr/>
          </p:nvSpPr>
          <p:spPr>
            <a:xfrm>
              <a:off x="1109650" y="814375"/>
              <a:ext cx="523800" cy="357300"/>
            </a:xfrm>
            <a:prstGeom prst="rect">
              <a:avLst/>
            </a:prstGeom>
            <a:solidFill>
              <a:srgbClr val="FFFFFF"/>
            </a:solidFill>
            <a:ln>
              <a:noFill/>
            </a:ln>
          </p:spPr>
          <p:txBody>
            <a:bodyPr spcFirstLastPara="1" wrap="square" lIns="88925" tIns="88925" rIns="88925" bIns="88925" anchor="ctr" anchorCtr="0">
              <a:noAutofit/>
            </a:bodyPr>
            <a:lstStyle/>
            <a:p>
              <a:pPr marL="0" lvl="0" indent="0" algn="ctr" rtl="0">
                <a:spcBef>
                  <a:spcPts val="0"/>
                </a:spcBef>
                <a:spcAft>
                  <a:spcPts val="0"/>
                </a:spcAft>
                <a:buNone/>
              </a:pPr>
              <a:endParaRPr sz="1362">
                <a:latin typeface="Roboto"/>
                <a:ea typeface="Roboto"/>
                <a:cs typeface="Roboto"/>
                <a:sym typeface="Roboto"/>
              </a:endParaRPr>
            </a:p>
          </p:txBody>
        </p:sp>
        <p:sp>
          <p:nvSpPr>
            <p:cNvPr id="1540" name="Google Shape;1540;p87"/>
            <p:cNvSpPr/>
            <p:nvPr/>
          </p:nvSpPr>
          <p:spPr>
            <a:xfrm>
              <a:off x="1109650" y="4610075"/>
              <a:ext cx="523800" cy="357300"/>
            </a:xfrm>
            <a:prstGeom prst="rect">
              <a:avLst/>
            </a:prstGeom>
            <a:solidFill>
              <a:srgbClr val="FFFFFF"/>
            </a:solidFill>
            <a:ln>
              <a:noFill/>
            </a:ln>
          </p:spPr>
          <p:txBody>
            <a:bodyPr spcFirstLastPara="1" wrap="square" lIns="88925" tIns="88925" rIns="88925" bIns="88925" anchor="ctr" anchorCtr="0">
              <a:noAutofit/>
            </a:bodyPr>
            <a:lstStyle/>
            <a:p>
              <a:pPr marL="0" lvl="0" indent="0" algn="ctr" rtl="0">
                <a:spcBef>
                  <a:spcPts val="0"/>
                </a:spcBef>
                <a:spcAft>
                  <a:spcPts val="0"/>
                </a:spcAft>
                <a:buNone/>
              </a:pPr>
              <a:endParaRPr sz="1362">
                <a:latin typeface="Roboto"/>
                <a:ea typeface="Roboto"/>
                <a:cs typeface="Roboto"/>
                <a:sym typeface="Roboto"/>
              </a:endParaRPr>
            </a:p>
          </p:txBody>
        </p:sp>
        <p:sp>
          <p:nvSpPr>
            <p:cNvPr id="1541" name="Google Shape;1541;p87"/>
            <p:cNvSpPr/>
            <p:nvPr/>
          </p:nvSpPr>
          <p:spPr>
            <a:xfrm>
              <a:off x="7646175" y="595300"/>
              <a:ext cx="523800" cy="357300"/>
            </a:xfrm>
            <a:prstGeom prst="rect">
              <a:avLst/>
            </a:prstGeom>
            <a:solidFill>
              <a:srgbClr val="FFFFFF"/>
            </a:solidFill>
            <a:ln>
              <a:noFill/>
            </a:ln>
          </p:spPr>
          <p:txBody>
            <a:bodyPr spcFirstLastPara="1" wrap="square" lIns="88925" tIns="88925" rIns="88925" bIns="88925" anchor="ctr" anchorCtr="0">
              <a:noAutofit/>
            </a:bodyPr>
            <a:lstStyle/>
            <a:p>
              <a:pPr marL="0" lvl="0" indent="0" algn="ctr" rtl="0">
                <a:spcBef>
                  <a:spcPts val="0"/>
                </a:spcBef>
                <a:spcAft>
                  <a:spcPts val="0"/>
                </a:spcAft>
                <a:buNone/>
              </a:pPr>
              <a:endParaRPr sz="1362">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88"/>
          <p:cNvSpPr txBox="1">
            <a:spLocks noGrp="1"/>
          </p:cNvSpPr>
          <p:nvPr>
            <p:ph type="title"/>
          </p:nvPr>
        </p:nvSpPr>
        <p:spPr>
          <a:xfrm>
            <a:off x="357725" y="190925"/>
            <a:ext cx="8686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Larger Bayesian network: SimSUM</a:t>
            </a:r>
            <a:endParaRPr/>
          </a:p>
        </p:txBody>
      </p:sp>
      <p:sp>
        <p:nvSpPr>
          <p:cNvPr id="1547" name="Google Shape;1547;p88"/>
          <p:cNvSpPr txBox="1"/>
          <p:nvPr/>
        </p:nvSpPr>
        <p:spPr>
          <a:xfrm>
            <a:off x="542400" y="714425"/>
            <a:ext cx="8059200" cy="1316400"/>
          </a:xfrm>
          <a:prstGeom prst="rect">
            <a:avLst/>
          </a:prstGeom>
          <a:noFill/>
          <a:ln>
            <a:noFill/>
          </a:ln>
        </p:spPr>
        <p:txBody>
          <a:bodyPr spcFirstLastPara="1" wrap="square" lIns="91425" tIns="91425" rIns="91425" bIns="91425" anchor="t" anchorCtr="0">
            <a:noAutofit/>
          </a:bodyPr>
          <a:lstStyle/>
          <a:p>
            <a:pPr marL="457200" lvl="0" indent="-368300" algn="l" rtl="0">
              <a:spcBef>
                <a:spcPts val="600"/>
              </a:spcBef>
              <a:spcAft>
                <a:spcPts val="0"/>
              </a:spcAft>
              <a:buClr>
                <a:schemeClr val="accent1"/>
              </a:buClr>
              <a:buSzPts val="2200"/>
              <a:buFont typeface="Roboto"/>
              <a:buChar char="▸"/>
            </a:pPr>
            <a:r>
              <a:rPr lang="en-GB" sz="2200" b="1">
                <a:latin typeface="Roboto"/>
                <a:ea typeface="Roboto"/>
                <a:cs typeface="Roboto"/>
                <a:sym typeface="Roboto"/>
              </a:rPr>
              <a:t>SimSUM:</a:t>
            </a:r>
            <a:r>
              <a:rPr lang="en-GB" sz="2200">
                <a:latin typeface="Roboto"/>
                <a:ea typeface="Roboto"/>
                <a:cs typeface="Roboto"/>
                <a:sym typeface="Roboto"/>
              </a:rPr>
              <a:t> </a:t>
            </a:r>
            <a:r>
              <a:rPr lang="en-GB" sz="2200" b="1">
                <a:latin typeface="Roboto"/>
                <a:ea typeface="Roboto"/>
                <a:cs typeface="Roboto"/>
                <a:sym typeface="Roboto"/>
              </a:rPr>
              <a:t>Sim</a:t>
            </a:r>
            <a:r>
              <a:rPr lang="en-GB" sz="2200">
                <a:latin typeface="Roboto"/>
                <a:ea typeface="Roboto"/>
                <a:cs typeface="Roboto"/>
                <a:sym typeface="Roboto"/>
              </a:rPr>
              <a:t>ulated dataset with </a:t>
            </a:r>
            <a:r>
              <a:rPr lang="en-GB" sz="2200" b="1">
                <a:latin typeface="Roboto"/>
                <a:ea typeface="Roboto"/>
                <a:cs typeface="Roboto"/>
                <a:sym typeface="Roboto"/>
              </a:rPr>
              <a:t>S</a:t>
            </a:r>
            <a:r>
              <a:rPr lang="en-GB" sz="2200">
                <a:latin typeface="Roboto"/>
                <a:ea typeface="Roboto"/>
                <a:cs typeface="Roboto"/>
                <a:sym typeface="Roboto"/>
              </a:rPr>
              <a:t>tructured and </a:t>
            </a:r>
            <a:r>
              <a:rPr lang="en-GB" sz="2200" b="1">
                <a:latin typeface="Roboto"/>
                <a:ea typeface="Roboto"/>
                <a:cs typeface="Roboto"/>
                <a:sym typeface="Roboto"/>
              </a:rPr>
              <a:t>U</a:t>
            </a:r>
            <a:r>
              <a:rPr lang="en-GB" sz="2200">
                <a:latin typeface="Roboto"/>
                <a:ea typeface="Roboto"/>
                <a:cs typeface="Roboto"/>
                <a:sym typeface="Roboto"/>
              </a:rPr>
              <a:t>nstructured </a:t>
            </a:r>
            <a:r>
              <a:rPr lang="en-GB" sz="2200" b="1">
                <a:latin typeface="Roboto"/>
                <a:ea typeface="Roboto"/>
                <a:cs typeface="Roboto"/>
                <a:sym typeface="Roboto"/>
              </a:rPr>
              <a:t>M</a:t>
            </a:r>
            <a:r>
              <a:rPr lang="en-GB" sz="2200">
                <a:latin typeface="Roboto"/>
                <a:ea typeface="Roboto"/>
                <a:cs typeface="Roboto"/>
                <a:sym typeface="Roboto"/>
              </a:rPr>
              <a:t>edical records</a:t>
            </a:r>
            <a:endParaRPr sz="2200">
              <a:latin typeface="Roboto"/>
              <a:ea typeface="Roboto"/>
              <a:cs typeface="Roboto"/>
              <a:sym typeface="Roboto"/>
            </a:endParaRPr>
          </a:p>
        </p:txBody>
      </p:sp>
      <p:grpSp>
        <p:nvGrpSpPr>
          <p:cNvPr id="1548" name="Google Shape;1548;p88"/>
          <p:cNvGrpSpPr/>
          <p:nvPr/>
        </p:nvGrpSpPr>
        <p:grpSpPr>
          <a:xfrm>
            <a:off x="1569288" y="1795482"/>
            <a:ext cx="6005425" cy="3206676"/>
            <a:chOff x="1569288" y="1795482"/>
            <a:chExt cx="6005425" cy="3206676"/>
          </a:xfrm>
        </p:grpSpPr>
        <p:pic>
          <p:nvPicPr>
            <p:cNvPr id="1549" name="Google Shape;1549;p88"/>
            <p:cNvPicPr preferRelativeResize="0"/>
            <p:nvPr/>
          </p:nvPicPr>
          <p:blipFill rotWithShape="1">
            <a:blip r:embed="rId3">
              <a:alphaModFix/>
            </a:blip>
            <a:srcRect b="23576"/>
            <a:stretch/>
          </p:blipFill>
          <p:spPr>
            <a:xfrm>
              <a:off x="1569288" y="1795482"/>
              <a:ext cx="1282564" cy="3206676"/>
            </a:xfrm>
            <a:prstGeom prst="rect">
              <a:avLst/>
            </a:prstGeom>
            <a:noFill/>
            <a:ln>
              <a:noFill/>
            </a:ln>
          </p:spPr>
        </p:pic>
        <p:sp>
          <p:nvSpPr>
            <p:cNvPr id="1550" name="Google Shape;1550;p88"/>
            <p:cNvSpPr/>
            <p:nvPr/>
          </p:nvSpPr>
          <p:spPr>
            <a:xfrm>
              <a:off x="2970405" y="3255072"/>
              <a:ext cx="806400" cy="287400"/>
            </a:xfrm>
            <a:prstGeom prst="leftRightArrow">
              <a:avLst>
                <a:gd name="adj1" fmla="val 50000"/>
                <a:gd name="adj2" fmla="val 50000"/>
              </a:avLst>
            </a:prstGeom>
            <a:solidFill>
              <a:srgbClr val="CFD9E1"/>
            </a:solidFill>
            <a:ln w="11500" cap="flat" cmpd="sng">
              <a:solidFill>
                <a:srgbClr val="3F4247"/>
              </a:solidFill>
              <a:prstDash val="solid"/>
              <a:round/>
              <a:headEnd type="none" w="sm" len="sm"/>
              <a:tailEnd type="none" w="sm" len="sm"/>
            </a:ln>
          </p:spPr>
          <p:txBody>
            <a:bodyPr spcFirstLastPara="1" wrap="square" lIns="110475" tIns="110475" rIns="110475" bIns="110475" anchor="ctr" anchorCtr="0">
              <a:noAutofit/>
            </a:bodyPr>
            <a:lstStyle/>
            <a:p>
              <a:pPr marL="0" lvl="0" indent="0" algn="ctr" rtl="0">
                <a:spcBef>
                  <a:spcPts val="0"/>
                </a:spcBef>
                <a:spcAft>
                  <a:spcPts val="0"/>
                </a:spcAft>
                <a:buNone/>
              </a:pPr>
              <a:endParaRPr sz="1691">
                <a:latin typeface="Roboto"/>
                <a:ea typeface="Roboto"/>
                <a:cs typeface="Roboto"/>
                <a:sym typeface="Roboto"/>
              </a:endParaRPr>
            </a:p>
          </p:txBody>
        </p:sp>
        <p:pic>
          <p:nvPicPr>
            <p:cNvPr id="1551" name="Google Shape;1551;p88"/>
            <p:cNvPicPr preferRelativeResize="0"/>
            <p:nvPr/>
          </p:nvPicPr>
          <p:blipFill>
            <a:blip r:embed="rId4">
              <a:alphaModFix/>
            </a:blip>
            <a:stretch>
              <a:fillRect/>
            </a:stretch>
          </p:blipFill>
          <p:spPr>
            <a:xfrm>
              <a:off x="3904256" y="1942629"/>
              <a:ext cx="3670456" cy="291234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1555"/>
        <p:cNvGrpSpPr/>
        <p:nvPr/>
      </p:nvGrpSpPr>
      <p:grpSpPr>
        <a:xfrm>
          <a:off x="0" y="0"/>
          <a:ext cx="0" cy="0"/>
          <a:chOff x="0" y="0"/>
          <a:chExt cx="0" cy="0"/>
        </a:xfrm>
      </p:grpSpPr>
      <p:sp>
        <p:nvSpPr>
          <p:cNvPr id="1556" name="Google Shape;1556;p89"/>
          <p:cNvSpPr txBox="1">
            <a:spLocks noGrp="1"/>
          </p:cNvSpPr>
          <p:nvPr>
            <p:ph type="title"/>
          </p:nvPr>
        </p:nvSpPr>
        <p:spPr>
          <a:xfrm>
            <a:off x="357725" y="190925"/>
            <a:ext cx="8686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SimSUM – Simulated dataset with Structured and Unstructured Medical records</a:t>
            </a:r>
            <a:endParaRPr/>
          </a:p>
        </p:txBody>
      </p:sp>
      <p:grpSp>
        <p:nvGrpSpPr>
          <p:cNvPr id="1557" name="Google Shape;1557;p89"/>
          <p:cNvGrpSpPr/>
          <p:nvPr/>
        </p:nvGrpSpPr>
        <p:grpSpPr>
          <a:xfrm>
            <a:off x="1509779" y="914653"/>
            <a:ext cx="6645178" cy="4114997"/>
            <a:chOff x="1109650" y="595300"/>
            <a:chExt cx="7060325" cy="4372075"/>
          </a:xfrm>
        </p:grpSpPr>
        <p:pic>
          <p:nvPicPr>
            <p:cNvPr id="1558" name="Google Shape;1558;p89"/>
            <p:cNvPicPr preferRelativeResize="0"/>
            <p:nvPr/>
          </p:nvPicPr>
          <p:blipFill rotWithShape="1">
            <a:blip r:embed="rId3">
              <a:alphaModFix/>
            </a:blip>
            <a:srcRect l="2638" t="1902" r="4786" b="3926"/>
            <a:stretch/>
          </p:blipFill>
          <p:spPr>
            <a:xfrm>
              <a:off x="1264450" y="885825"/>
              <a:ext cx="6465075" cy="3952876"/>
            </a:xfrm>
            <a:prstGeom prst="rect">
              <a:avLst/>
            </a:prstGeom>
            <a:noFill/>
            <a:ln>
              <a:noFill/>
            </a:ln>
          </p:spPr>
        </p:pic>
        <p:sp>
          <p:nvSpPr>
            <p:cNvPr id="1559" name="Google Shape;1559;p89"/>
            <p:cNvSpPr/>
            <p:nvPr/>
          </p:nvSpPr>
          <p:spPr>
            <a:xfrm>
              <a:off x="1109650" y="814375"/>
              <a:ext cx="523800" cy="357300"/>
            </a:xfrm>
            <a:prstGeom prst="rect">
              <a:avLst/>
            </a:prstGeom>
            <a:solidFill>
              <a:srgbClr val="FFFFFF"/>
            </a:solidFill>
            <a:ln>
              <a:noFill/>
            </a:ln>
          </p:spPr>
          <p:txBody>
            <a:bodyPr spcFirstLastPara="1" wrap="square" lIns="86050" tIns="86050" rIns="86050" bIns="86050" anchor="ctr" anchorCtr="0">
              <a:noAutofit/>
            </a:bodyPr>
            <a:lstStyle/>
            <a:p>
              <a:pPr marL="0" lvl="0" indent="0" algn="ctr" rtl="0">
                <a:spcBef>
                  <a:spcPts val="0"/>
                </a:spcBef>
                <a:spcAft>
                  <a:spcPts val="0"/>
                </a:spcAft>
                <a:buNone/>
              </a:pPr>
              <a:endParaRPr sz="1317">
                <a:latin typeface="Roboto"/>
                <a:ea typeface="Roboto"/>
                <a:cs typeface="Roboto"/>
                <a:sym typeface="Roboto"/>
              </a:endParaRPr>
            </a:p>
          </p:txBody>
        </p:sp>
        <p:sp>
          <p:nvSpPr>
            <p:cNvPr id="1560" name="Google Shape;1560;p89"/>
            <p:cNvSpPr/>
            <p:nvPr/>
          </p:nvSpPr>
          <p:spPr>
            <a:xfrm>
              <a:off x="1109650" y="4610075"/>
              <a:ext cx="523800" cy="357300"/>
            </a:xfrm>
            <a:prstGeom prst="rect">
              <a:avLst/>
            </a:prstGeom>
            <a:solidFill>
              <a:srgbClr val="FFFFFF"/>
            </a:solidFill>
            <a:ln>
              <a:noFill/>
            </a:ln>
          </p:spPr>
          <p:txBody>
            <a:bodyPr spcFirstLastPara="1" wrap="square" lIns="86050" tIns="86050" rIns="86050" bIns="86050" anchor="ctr" anchorCtr="0">
              <a:noAutofit/>
            </a:bodyPr>
            <a:lstStyle/>
            <a:p>
              <a:pPr marL="0" lvl="0" indent="0" algn="ctr" rtl="0">
                <a:spcBef>
                  <a:spcPts val="0"/>
                </a:spcBef>
                <a:spcAft>
                  <a:spcPts val="0"/>
                </a:spcAft>
                <a:buNone/>
              </a:pPr>
              <a:endParaRPr sz="1317">
                <a:latin typeface="Roboto"/>
                <a:ea typeface="Roboto"/>
                <a:cs typeface="Roboto"/>
                <a:sym typeface="Roboto"/>
              </a:endParaRPr>
            </a:p>
          </p:txBody>
        </p:sp>
        <p:sp>
          <p:nvSpPr>
            <p:cNvPr id="1561" name="Google Shape;1561;p89"/>
            <p:cNvSpPr/>
            <p:nvPr/>
          </p:nvSpPr>
          <p:spPr>
            <a:xfrm>
              <a:off x="7646175" y="595300"/>
              <a:ext cx="523800" cy="357300"/>
            </a:xfrm>
            <a:prstGeom prst="rect">
              <a:avLst/>
            </a:prstGeom>
            <a:solidFill>
              <a:srgbClr val="FFFFFF"/>
            </a:solidFill>
            <a:ln>
              <a:noFill/>
            </a:ln>
          </p:spPr>
          <p:txBody>
            <a:bodyPr spcFirstLastPara="1" wrap="square" lIns="86050" tIns="86050" rIns="86050" bIns="86050" anchor="ctr" anchorCtr="0">
              <a:noAutofit/>
            </a:bodyPr>
            <a:lstStyle/>
            <a:p>
              <a:pPr marL="0" lvl="0" indent="0" algn="ctr" rtl="0">
                <a:spcBef>
                  <a:spcPts val="0"/>
                </a:spcBef>
                <a:spcAft>
                  <a:spcPts val="0"/>
                </a:spcAft>
                <a:buNone/>
              </a:pPr>
              <a:endParaRPr sz="1317">
                <a:latin typeface="Roboto"/>
                <a:ea typeface="Roboto"/>
                <a:cs typeface="Roboto"/>
                <a:sym typeface="Roboto"/>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1565"/>
        <p:cNvGrpSpPr/>
        <p:nvPr/>
      </p:nvGrpSpPr>
      <p:grpSpPr>
        <a:xfrm>
          <a:off x="0" y="0"/>
          <a:ext cx="0" cy="0"/>
          <a:chOff x="0" y="0"/>
          <a:chExt cx="0" cy="0"/>
        </a:xfrm>
      </p:grpSpPr>
      <p:sp>
        <p:nvSpPr>
          <p:cNvPr id="1566" name="Google Shape;1566;p90"/>
          <p:cNvSpPr txBox="1">
            <a:spLocks noGrp="1"/>
          </p:cNvSpPr>
          <p:nvPr>
            <p:ph type="title"/>
          </p:nvPr>
        </p:nvSpPr>
        <p:spPr>
          <a:xfrm>
            <a:off x="357725" y="190925"/>
            <a:ext cx="8686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SimSUM – Simulated dataset with Structured and Unstructured Medical records</a:t>
            </a:r>
            <a:endParaRPr/>
          </a:p>
        </p:txBody>
      </p:sp>
      <p:pic>
        <p:nvPicPr>
          <p:cNvPr id="1567" name="Google Shape;1567;p90"/>
          <p:cNvPicPr preferRelativeResize="0"/>
          <p:nvPr/>
        </p:nvPicPr>
        <p:blipFill rotWithShape="1">
          <a:blip r:embed="rId3">
            <a:alphaModFix/>
          </a:blip>
          <a:srcRect b="23576"/>
          <a:stretch/>
        </p:blipFill>
        <p:spPr>
          <a:xfrm>
            <a:off x="924051" y="1212789"/>
            <a:ext cx="1532353" cy="3831188"/>
          </a:xfrm>
          <a:prstGeom prst="rect">
            <a:avLst/>
          </a:prstGeom>
          <a:noFill/>
          <a:ln>
            <a:noFill/>
          </a:ln>
        </p:spPr>
      </p:pic>
      <p:sp>
        <p:nvSpPr>
          <p:cNvPr id="1568" name="Google Shape;1568;p90"/>
          <p:cNvSpPr/>
          <p:nvPr/>
        </p:nvSpPr>
        <p:spPr>
          <a:xfrm>
            <a:off x="2598046" y="2956641"/>
            <a:ext cx="963300" cy="343500"/>
          </a:xfrm>
          <a:prstGeom prst="leftRightArrow">
            <a:avLst>
              <a:gd name="adj1" fmla="val 50000"/>
              <a:gd name="adj2" fmla="val 50000"/>
            </a:avLst>
          </a:prstGeom>
          <a:solidFill>
            <a:srgbClr val="CFD9E1"/>
          </a:solidFill>
          <a:ln w="13750" cap="flat" cmpd="sng">
            <a:solidFill>
              <a:srgbClr val="3F4247"/>
            </a:solidFill>
            <a:prstDash val="solid"/>
            <a:round/>
            <a:headEnd type="none" w="sm" len="sm"/>
            <a:tailEnd type="none" w="sm" len="sm"/>
          </a:ln>
        </p:spPr>
        <p:txBody>
          <a:bodyPr spcFirstLastPara="1" wrap="square" lIns="132000" tIns="132000" rIns="132000" bIns="132000" anchor="ctr" anchorCtr="0">
            <a:noAutofit/>
          </a:bodyPr>
          <a:lstStyle/>
          <a:p>
            <a:pPr marL="0" lvl="0" indent="0" algn="ctr" rtl="0">
              <a:spcBef>
                <a:spcPts val="0"/>
              </a:spcBef>
              <a:spcAft>
                <a:spcPts val="0"/>
              </a:spcAft>
              <a:buNone/>
            </a:pPr>
            <a:endParaRPr sz="2021">
              <a:latin typeface="Roboto"/>
              <a:ea typeface="Roboto"/>
              <a:cs typeface="Roboto"/>
              <a:sym typeface="Roboto"/>
            </a:endParaRPr>
          </a:p>
        </p:txBody>
      </p:sp>
      <p:pic>
        <p:nvPicPr>
          <p:cNvPr id="1569" name="Google Shape;1569;p90"/>
          <p:cNvPicPr preferRelativeResize="0"/>
          <p:nvPr/>
        </p:nvPicPr>
        <p:blipFill>
          <a:blip r:embed="rId4">
            <a:alphaModFix/>
          </a:blip>
          <a:stretch>
            <a:fillRect/>
          </a:stretch>
        </p:blipFill>
        <p:spPr>
          <a:xfrm>
            <a:off x="3713771" y="1388594"/>
            <a:ext cx="4385306" cy="3479543"/>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91"/>
          <p:cNvSpPr txBox="1">
            <a:spLocks noGrp="1"/>
          </p:cNvSpPr>
          <p:nvPr>
            <p:ph type="title"/>
          </p:nvPr>
        </p:nvSpPr>
        <p:spPr>
          <a:xfrm>
            <a:off x="357725" y="190925"/>
            <a:ext cx="86868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Modeling clinical uncertainty in radiology reports</a:t>
            </a:r>
            <a:endParaRPr/>
          </a:p>
        </p:txBody>
      </p:sp>
      <p:pic>
        <p:nvPicPr>
          <p:cNvPr id="1575" name="Google Shape;1575;p91" title="radiology_uncertainty.drawio (2).png"/>
          <p:cNvPicPr preferRelativeResize="0"/>
          <p:nvPr/>
        </p:nvPicPr>
        <p:blipFill>
          <a:blip r:embed="rId3">
            <a:alphaModFix/>
          </a:blip>
          <a:stretch>
            <a:fillRect/>
          </a:stretch>
        </p:blipFill>
        <p:spPr>
          <a:xfrm>
            <a:off x="1572781" y="895150"/>
            <a:ext cx="6766131" cy="4107475"/>
          </a:xfrm>
          <a:prstGeom prst="rect">
            <a:avLst/>
          </a:prstGeom>
          <a:noFill/>
          <a:ln>
            <a:noFill/>
          </a:ln>
        </p:spPr>
      </p:pic>
      <p:pic>
        <p:nvPicPr>
          <p:cNvPr id="1576" name="Google Shape;1576;p91"/>
          <p:cNvPicPr preferRelativeResize="0"/>
          <p:nvPr/>
        </p:nvPicPr>
        <p:blipFill rotWithShape="1">
          <a:blip r:embed="rId4">
            <a:alphaModFix/>
          </a:blip>
          <a:srcRect t="47050"/>
          <a:stretch/>
        </p:blipFill>
        <p:spPr>
          <a:xfrm>
            <a:off x="588893" y="3376800"/>
            <a:ext cx="2786951" cy="1387901"/>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92"/>
          <p:cNvSpPr/>
          <p:nvPr/>
        </p:nvSpPr>
        <p:spPr>
          <a:xfrm>
            <a:off x="0" y="0"/>
            <a:ext cx="9144000" cy="5143500"/>
          </a:xfrm>
          <a:prstGeom prst="rect">
            <a:avLst/>
          </a:prstGeom>
          <a:solidFill>
            <a:schemeClr val="accent3"/>
          </a:solidFill>
          <a:ln w="25400" cap="flat" cmpd="sng">
            <a:solidFill>
              <a:srgbClr val="517A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82" name="Google Shape;1582;p92"/>
          <p:cNvSpPr txBox="1">
            <a:spLocks noGrp="1"/>
          </p:cNvSpPr>
          <p:nvPr>
            <p:ph type="ctrTitle"/>
          </p:nvPr>
        </p:nvSpPr>
        <p:spPr>
          <a:xfrm>
            <a:off x="546225" y="491000"/>
            <a:ext cx="4324200" cy="190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3100"/>
          </a:p>
          <a:p>
            <a:pPr marL="0" lvl="0" indent="0" algn="l" rtl="0">
              <a:lnSpc>
                <a:spcPct val="100000"/>
              </a:lnSpc>
              <a:spcBef>
                <a:spcPts val="0"/>
              </a:spcBef>
              <a:spcAft>
                <a:spcPts val="0"/>
              </a:spcAft>
              <a:buSzPts val="4800"/>
              <a:buNone/>
            </a:pPr>
            <a:r>
              <a:rPr lang="en-GB" sz="3100"/>
              <a:t>Conclusion</a:t>
            </a:r>
            <a:endParaRPr sz="3100"/>
          </a:p>
        </p:txBody>
      </p:sp>
      <p:sp>
        <p:nvSpPr>
          <p:cNvPr id="1583" name="Google Shape;1583;p92"/>
          <p:cNvSpPr txBox="1">
            <a:spLocks noGrp="1"/>
          </p:cNvSpPr>
          <p:nvPr>
            <p:ph type="ctrTitle"/>
          </p:nvPr>
        </p:nvSpPr>
        <p:spPr>
          <a:xfrm>
            <a:off x="546225" y="427129"/>
            <a:ext cx="2269500" cy="6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400">
                <a:solidFill>
                  <a:schemeClr val="lt1"/>
                </a:solidFill>
              </a:rPr>
              <a:t>Part 5</a:t>
            </a:r>
            <a:endParaRPr sz="2000" b="0"/>
          </a:p>
        </p:txBody>
      </p:sp>
      <p:grpSp>
        <p:nvGrpSpPr>
          <p:cNvPr id="1584" name="Google Shape;1584;p92"/>
          <p:cNvGrpSpPr/>
          <p:nvPr/>
        </p:nvGrpSpPr>
        <p:grpSpPr>
          <a:xfrm>
            <a:off x="5083300" y="2393851"/>
            <a:ext cx="2046950" cy="2157220"/>
            <a:chOff x="6655350" y="2106651"/>
            <a:chExt cx="2046950" cy="2157220"/>
          </a:xfrm>
        </p:grpSpPr>
        <p:sp>
          <p:nvSpPr>
            <p:cNvPr id="1585" name="Google Shape;1585;p92"/>
            <p:cNvSpPr/>
            <p:nvPr/>
          </p:nvSpPr>
          <p:spPr>
            <a:xfrm>
              <a:off x="6655350" y="210665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86" name="Google Shape;1586;p92"/>
            <p:cNvSpPr/>
            <p:nvPr/>
          </p:nvSpPr>
          <p:spPr>
            <a:xfrm>
              <a:off x="7935025" y="2933900"/>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87" name="Google Shape;1587;p92"/>
            <p:cNvSpPr/>
            <p:nvPr/>
          </p:nvSpPr>
          <p:spPr>
            <a:xfrm>
              <a:off x="7082850" y="2907075"/>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88" name="Google Shape;1588;p92"/>
            <p:cNvSpPr/>
            <p:nvPr/>
          </p:nvSpPr>
          <p:spPr>
            <a:xfrm>
              <a:off x="6793500" y="383637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89" name="Google Shape;1589;p92"/>
            <p:cNvSpPr/>
            <p:nvPr/>
          </p:nvSpPr>
          <p:spPr>
            <a:xfrm>
              <a:off x="7573125" y="210665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90" name="Google Shape;1590;p92"/>
            <p:cNvSpPr/>
            <p:nvPr/>
          </p:nvSpPr>
          <p:spPr>
            <a:xfrm>
              <a:off x="7508938" y="3836346"/>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1591" name="Google Shape;1591;p92"/>
            <p:cNvSpPr/>
            <p:nvPr/>
          </p:nvSpPr>
          <p:spPr>
            <a:xfrm>
              <a:off x="8274800" y="3836371"/>
              <a:ext cx="427500" cy="427500"/>
            </a:xfrm>
            <a:prstGeom prst="ellipse">
              <a:avLst/>
            </a:prstGeom>
            <a:solidFill>
              <a:srgbClr val="00000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cxnSp>
          <p:nvCxnSpPr>
            <p:cNvPr id="1592" name="Google Shape;1592;p92"/>
            <p:cNvCxnSpPr>
              <a:stCxn id="1585" idx="4"/>
              <a:endCxn id="1587" idx="1"/>
            </p:cNvCxnSpPr>
            <p:nvPr/>
          </p:nvCxnSpPr>
          <p:spPr>
            <a:xfrm>
              <a:off x="6869100" y="2534151"/>
              <a:ext cx="276300" cy="435600"/>
            </a:xfrm>
            <a:prstGeom prst="straightConnector1">
              <a:avLst/>
            </a:prstGeom>
            <a:noFill/>
            <a:ln w="28575" cap="flat" cmpd="sng">
              <a:solidFill>
                <a:srgbClr val="000000"/>
              </a:solidFill>
              <a:prstDash val="solid"/>
              <a:round/>
              <a:headEnd type="none" w="med" len="med"/>
              <a:tailEnd type="triangle" w="med" len="med"/>
            </a:ln>
          </p:spPr>
        </p:cxnSp>
        <p:cxnSp>
          <p:nvCxnSpPr>
            <p:cNvPr id="1593" name="Google Shape;1593;p92"/>
            <p:cNvCxnSpPr>
              <a:stCxn id="1589" idx="3"/>
              <a:endCxn id="1587" idx="7"/>
            </p:cNvCxnSpPr>
            <p:nvPr/>
          </p:nvCxnSpPr>
          <p:spPr>
            <a:xfrm flipH="1">
              <a:off x="7447631" y="2471545"/>
              <a:ext cx="188100" cy="498000"/>
            </a:xfrm>
            <a:prstGeom prst="straightConnector1">
              <a:avLst/>
            </a:prstGeom>
            <a:noFill/>
            <a:ln w="28575" cap="flat" cmpd="sng">
              <a:solidFill>
                <a:srgbClr val="000000"/>
              </a:solidFill>
              <a:prstDash val="solid"/>
              <a:round/>
              <a:headEnd type="none" w="med" len="med"/>
              <a:tailEnd type="triangle" w="med" len="med"/>
            </a:ln>
          </p:spPr>
        </p:cxnSp>
        <p:cxnSp>
          <p:nvCxnSpPr>
            <p:cNvPr id="1594" name="Google Shape;1594;p92"/>
            <p:cNvCxnSpPr>
              <a:stCxn id="1589" idx="5"/>
              <a:endCxn id="1586" idx="0"/>
            </p:cNvCxnSpPr>
            <p:nvPr/>
          </p:nvCxnSpPr>
          <p:spPr>
            <a:xfrm>
              <a:off x="7938019" y="2471545"/>
              <a:ext cx="210900" cy="462300"/>
            </a:xfrm>
            <a:prstGeom prst="straightConnector1">
              <a:avLst/>
            </a:prstGeom>
            <a:noFill/>
            <a:ln w="28575" cap="flat" cmpd="sng">
              <a:solidFill>
                <a:srgbClr val="000000"/>
              </a:solidFill>
              <a:prstDash val="solid"/>
              <a:round/>
              <a:headEnd type="none" w="med" len="med"/>
              <a:tailEnd type="triangle" w="med" len="med"/>
            </a:ln>
          </p:spPr>
        </p:cxnSp>
        <p:cxnSp>
          <p:nvCxnSpPr>
            <p:cNvPr id="1595" name="Google Shape;1595;p92"/>
            <p:cNvCxnSpPr>
              <a:stCxn id="1587" idx="4"/>
              <a:endCxn id="1590" idx="0"/>
            </p:cNvCxnSpPr>
            <p:nvPr/>
          </p:nvCxnSpPr>
          <p:spPr>
            <a:xfrm>
              <a:off x="7296600" y="3334575"/>
              <a:ext cx="426000" cy="501900"/>
            </a:xfrm>
            <a:prstGeom prst="straightConnector1">
              <a:avLst/>
            </a:prstGeom>
            <a:noFill/>
            <a:ln w="28575" cap="flat" cmpd="sng">
              <a:solidFill>
                <a:srgbClr val="000000"/>
              </a:solidFill>
              <a:prstDash val="solid"/>
              <a:round/>
              <a:headEnd type="none" w="med" len="med"/>
              <a:tailEnd type="triangle" w="med" len="med"/>
            </a:ln>
          </p:spPr>
        </p:cxnSp>
        <p:cxnSp>
          <p:nvCxnSpPr>
            <p:cNvPr id="1596" name="Google Shape;1596;p92"/>
            <p:cNvCxnSpPr>
              <a:stCxn id="1587" idx="4"/>
              <a:endCxn id="1588" idx="0"/>
            </p:cNvCxnSpPr>
            <p:nvPr/>
          </p:nvCxnSpPr>
          <p:spPr>
            <a:xfrm flipH="1">
              <a:off x="7007100" y="3334575"/>
              <a:ext cx="289500" cy="501900"/>
            </a:xfrm>
            <a:prstGeom prst="straightConnector1">
              <a:avLst/>
            </a:prstGeom>
            <a:noFill/>
            <a:ln w="28575" cap="flat" cmpd="sng">
              <a:solidFill>
                <a:srgbClr val="000000"/>
              </a:solidFill>
              <a:prstDash val="solid"/>
              <a:round/>
              <a:headEnd type="none" w="med" len="med"/>
              <a:tailEnd type="triangle" w="med" len="med"/>
            </a:ln>
          </p:spPr>
        </p:cxnSp>
        <p:cxnSp>
          <p:nvCxnSpPr>
            <p:cNvPr id="1597" name="Google Shape;1597;p92"/>
            <p:cNvCxnSpPr>
              <a:stCxn id="1586" idx="4"/>
              <a:endCxn id="1590" idx="0"/>
            </p:cNvCxnSpPr>
            <p:nvPr/>
          </p:nvCxnSpPr>
          <p:spPr>
            <a:xfrm flipH="1">
              <a:off x="7722775" y="3361400"/>
              <a:ext cx="426000" cy="474900"/>
            </a:xfrm>
            <a:prstGeom prst="straightConnector1">
              <a:avLst/>
            </a:prstGeom>
            <a:noFill/>
            <a:ln w="28575" cap="flat" cmpd="sng">
              <a:solidFill>
                <a:srgbClr val="000000"/>
              </a:solidFill>
              <a:prstDash val="solid"/>
              <a:round/>
              <a:headEnd type="none" w="med" len="med"/>
              <a:tailEnd type="triangle" w="med" len="med"/>
            </a:ln>
          </p:spPr>
        </p:cxnSp>
        <p:cxnSp>
          <p:nvCxnSpPr>
            <p:cNvPr id="1598" name="Google Shape;1598;p92"/>
            <p:cNvCxnSpPr>
              <a:stCxn id="1586" idx="4"/>
              <a:endCxn id="1591" idx="0"/>
            </p:cNvCxnSpPr>
            <p:nvPr/>
          </p:nvCxnSpPr>
          <p:spPr>
            <a:xfrm>
              <a:off x="8148775" y="3361400"/>
              <a:ext cx="339900" cy="474900"/>
            </a:xfrm>
            <a:prstGeom prst="straightConnector1">
              <a:avLst/>
            </a:prstGeom>
            <a:noFill/>
            <a:ln w="28575" cap="flat" cmpd="sng">
              <a:solidFill>
                <a:srgbClr val="000000"/>
              </a:solidFill>
              <a:prstDash val="solid"/>
              <a:round/>
              <a:headEnd type="none" w="med" len="med"/>
              <a:tailEnd type="triangle" w="med" len="med"/>
            </a:ln>
          </p:spPr>
        </p:cxnSp>
      </p:grpSp>
      <p:pic>
        <p:nvPicPr>
          <p:cNvPr id="1599" name="Google Shape;1599;p92" title="note-svgrepo-com.png"/>
          <p:cNvPicPr preferRelativeResize="0"/>
          <p:nvPr/>
        </p:nvPicPr>
        <p:blipFill>
          <a:blip r:embed="rId3">
            <a:alphaModFix/>
          </a:blip>
          <a:stretch>
            <a:fillRect/>
          </a:stretch>
        </p:blipFill>
        <p:spPr>
          <a:xfrm>
            <a:off x="5540850" y="596701"/>
            <a:ext cx="1131850" cy="1131875"/>
          </a:xfrm>
          <a:prstGeom prst="rect">
            <a:avLst/>
          </a:prstGeom>
          <a:noFill/>
          <a:ln>
            <a:noFill/>
          </a:ln>
        </p:spPr>
      </p:pic>
      <p:pic>
        <p:nvPicPr>
          <p:cNvPr id="1600" name="Google Shape;1600;p92" title="medical-assistance (2).png"/>
          <p:cNvPicPr preferRelativeResize="0"/>
          <p:nvPr/>
        </p:nvPicPr>
        <p:blipFill>
          <a:blip r:embed="rId4">
            <a:alphaModFix/>
          </a:blip>
          <a:stretch>
            <a:fillRect/>
          </a:stretch>
        </p:blipFill>
        <p:spPr>
          <a:xfrm>
            <a:off x="2558663" y="2606450"/>
            <a:ext cx="1732050" cy="1732050"/>
          </a:xfrm>
          <a:prstGeom prst="rect">
            <a:avLst/>
          </a:prstGeom>
          <a:noFill/>
          <a:ln>
            <a:noFill/>
          </a:ln>
        </p:spPr>
      </p:pic>
      <p:pic>
        <p:nvPicPr>
          <p:cNvPr id="1601" name="Google Shape;1601;p92" title="robot (6).png"/>
          <p:cNvPicPr preferRelativeResize="0"/>
          <p:nvPr/>
        </p:nvPicPr>
        <p:blipFill>
          <a:blip r:embed="rId5">
            <a:alphaModFix/>
          </a:blip>
          <a:stretch>
            <a:fillRect/>
          </a:stretch>
        </p:blipFill>
        <p:spPr>
          <a:xfrm>
            <a:off x="7343000" y="2111350"/>
            <a:ext cx="1432595" cy="1432595"/>
          </a:xfrm>
          <a:prstGeom prst="rect">
            <a:avLst/>
          </a:prstGeom>
          <a:noFill/>
          <a:ln>
            <a:noFill/>
          </a:ln>
        </p:spPr>
      </p:pic>
      <p:pic>
        <p:nvPicPr>
          <p:cNvPr id="1602" name="Google Shape;1602;p92" title="neural-network.png"/>
          <p:cNvPicPr preferRelativeResize="0"/>
          <p:nvPr/>
        </p:nvPicPr>
        <p:blipFill>
          <a:blip r:embed="rId6">
            <a:alphaModFix/>
          </a:blip>
          <a:stretch>
            <a:fillRect/>
          </a:stretch>
        </p:blipFill>
        <p:spPr>
          <a:xfrm>
            <a:off x="7343005" y="446340"/>
            <a:ext cx="1432595" cy="1432595"/>
          </a:xfrm>
          <a:prstGeom prst="rect">
            <a:avLst/>
          </a:prstGeom>
          <a:noFill/>
          <a:ln>
            <a:noFill/>
          </a:ln>
        </p:spPr>
      </p:pic>
      <p:pic>
        <p:nvPicPr>
          <p:cNvPr id="1603" name="Google Shape;1603;p92" title="fever.png"/>
          <p:cNvPicPr preferRelativeResize="0"/>
          <p:nvPr/>
        </p:nvPicPr>
        <p:blipFill>
          <a:blip r:embed="rId7">
            <a:alphaModFix/>
          </a:blip>
          <a:stretch>
            <a:fillRect/>
          </a:stretch>
        </p:blipFill>
        <p:spPr>
          <a:xfrm>
            <a:off x="332975" y="2571100"/>
            <a:ext cx="1802749" cy="180274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p93"/>
          <p:cNvSpPr txBox="1"/>
          <p:nvPr/>
        </p:nvSpPr>
        <p:spPr>
          <a:xfrm>
            <a:off x="369600" y="348525"/>
            <a:ext cx="8404800" cy="235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Augmenting Bayesian Networks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with Textual Evidence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for Expert-Based, Uncertainty-Aware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Clinical Decision Support</a:t>
            </a:r>
            <a:endParaRPr sz="3100" b="1">
              <a:solidFill>
                <a:srgbClr val="073763"/>
              </a:solidFill>
              <a:latin typeface="Montserrat"/>
              <a:ea typeface="Montserrat"/>
              <a:cs typeface="Montserrat"/>
              <a:sym typeface="Montserrat"/>
            </a:endParaRPr>
          </a:p>
        </p:txBody>
      </p:sp>
      <p:grpSp>
        <p:nvGrpSpPr>
          <p:cNvPr id="1609" name="Google Shape;1609;p93"/>
          <p:cNvGrpSpPr/>
          <p:nvPr/>
        </p:nvGrpSpPr>
        <p:grpSpPr>
          <a:xfrm>
            <a:off x="1229924" y="1456435"/>
            <a:ext cx="6024207" cy="937178"/>
            <a:chOff x="1081776" y="3012558"/>
            <a:chExt cx="6268686" cy="1338252"/>
          </a:xfrm>
        </p:grpSpPr>
        <p:sp>
          <p:nvSpPr>
            <p:cNvPr id="1610" name="Google Shape;1610;p93"/>
            <p:cNvSpPr/>
            <p:nvPr/>
          </p:nvSpPr>
          <p:spPr>
            <a:xfrm>
              <a:off x="1793562" y="3615210"/>
              <a:ext cx="5556900" cy="735600"/>
            </a:xfrm>
            <a:prstGeom prst="roundRect">
              <a:avLst>
                <a:gd name="adj" fmla="val 16667"/>
              </a:avLst>
            </a:prstGeom>
            <a:noFill/>
            <a:ln w="2857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1" name="Google Shape;1611;p93"/>
            <p:cNvSpPr txBox="1"/>
            <p:nvPr/>
          </p:nvSpPr>
          <p:spPr>
            <a:xfrm>
              <a:off x="1081776" y="3012558"/>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GB" sz="3100" b="1" dirty="0">
                  <a:solidFill>
                    <a:srgbClr val="990000"/>
                  </a:solidFill>
                  <a:latin typeface="Montserrat"/>
                  <a:ea typeface="Montserrat"/>
                  <a:cs typeface="Montserrat"/>
                  <a:sym typeface="Montserrat"/>
                </a:rPr>
                <a:t> 1.</a:t>
              </a:r>
              <a:endParaRPr sz="1800" dirty="0">
                <a:solidFill>
                  <a:srgbClr val="990000"/>
                </a:solidFill>
              </a:endParaRPr>
            </a:p>
          </p:txBody>
        </p:sp>
      </p:grpSp>
      <p:grpSp>
        <p:nvGrpSpPr>
          <p:cNvPr id="1612" name="Google Shape;1612;p93"/>
          <p:cNvGrpSpPr/>
          <p:nvPr/>
        </p:nvGrpSpPr>
        <p:grpSpPr>
          <a:xfrm>
            <a:off x="1751576" y="2571753"/>
            <a:ext cx="5991163" cy="2102934"/>
            <a:chOff x="1751576" y="2571753"/>
            <a:chExt cx="5991163" cy="2102934"/>
          </a:xfrm>
        </p:grpSpPr>
        <p:pic>
          <p:nvPicPr>
            <p:cNvPr id="1613" name="Google Shape;1613;p93" title="medical-assistance (2).png"/>
            <p:cNvPicPr preferRelativeResize="0"/>
            <p:nvPr/>
          </p:nvPicPr>
          <p:blipFill>
            <a:blip r:embed="rId3">
              <a:alphaModFix/>
            </a:blip>
            <a:stretch>
              <a:fillRect/>
            </a:stretch>
          </p:blipFill>
          <p:spPr>
            <a:xfrm>
              <a:off x="4369376" y="2936613"/>
              <a:ext cx="1673375" cy="1673375"/>
            </a:xfrm>
            <a:prstGeom prst="rect">
              <a:avLst/>
            </a:prstGeom>
            <a:noFill/>
            <a:ln>
              <a:noFill/>
            </a:ln>
          </p:spPr>
        </p:pic>
        <p:pic>
          <p:nvPicPr>
            <p:cNvPr id="1614" name="Google Shape;1614;p93" title="robot (6).png"/>
            <p:cNvPicPr preferRelativeResize="0"/>
            <p:nvPr/>
          </p:nvPicPr>
          <p:blipFill>
            <a:blip r:embed="rId4">
              <a:alphaModFix/>
            </a:blip>
            <a:stretch>
              <a:fillRect/>
            </a:stretch>
          </p:blipFill>
          <p:spPr>
            <a:xfrm>
              <a:off x="6371463" y="2571753"/>
              <a:ext cx="1371276" cy="1371250"/>
            </a:xfrm>
            <a:prstGeom prst="rect">
              <a:avLst/>
            </a:prstGeom>
            <a:noFill/>
            <a:ln>
              <a:noFill/>
            </a:ln>
          </p:spPr>
        </p:pic>
        <p:pic>
          <p:nvPicPr>
            <p:cNvPr id="1615" name="Google Shape;1615;p93" title="fever.png"/>
            <p:cNvPicPr preferRelativeResize="0"/>
            <p:nvPr/>
          </p:nvPicPr>
          <p:blipFill>
            <a:blip r:embed="rId5">
              <a:alphaModFix/>
            </a:blip>
            <a:stretch>
              <a:fillRect/>
            </a:stretch>
          </p:blipFill>
          <p:spPr>
            <a:xfrm>
              <a:off x="1751576" y="2871937"/>
              <a:ext cx="1802749" cy="1802749"/>
            </a:xfrm>
            <a:prstGeom prst="rect">
              <a:avLst/>
            </a:prstGeom>
            <a:noFill/>
            <a:ln>
              <a:noFill/>
            </a:ln>
          </p:spPr>
        </p:pic>
        <p:sp>
          <p:nvSpPr>
            <p:cNvPr id="1616" name="Google Shape;1616;p93"/>
            <p:cNvSpPr/>
            <p:nvPr/>
          </p:nvSpPr>
          <p:spPr>
            <a:xfrm>
              <a:off x="5500151" y="2830063"/>
              <a:ext cx="869525" cy="152850"/>
            </a:xfrm>
            <a:custGeom>
              <a:avLst/>
              <a:gdLst/>
              <a:ahLst/>
              <a:cxnLst/>
              <a:rect l="l" t="t" r="r" b="b"/>
              <a:pathLst>
                <a:path w="34781" h="6114" extrusionOk="0">
                  <a:moveTo>
                    <a:pt x="0" y="6114"/>
                  </a:moveTo>
                  <a:cubicBezTo>
                    <a:pt x="8584" y="1822"/>
                    <a:pt x="18987" y="-1519"/>
                    <a:pt x="28297" y="809"/>
                  </a:cubicBezTo>
                  <a:cubicBezTo>
                    <a:pt x="30528" y="1367"/>
                    <a:pt x="32481" y="3167"/>
                    <a:pt x="34781" y="3167"/>
                  </a:cubicBezTo>
                </a:path>
              </a:pathLst>
            </a:custGeom>
            <a:noFill/>
            <a:ln w="28575" cap="flat" cmpd="sng">
              <a:solidFill>
                <a:schemeClr val="dk2"/>
              </a:solidFill>
              <a:prstDash val="dash"/>
              <a:round/>
              <a:headEnd type="none" w="med" len="med"/>
              <a:tailEnd type="stealth" w="med" len="med"/>
            </a:ln>
          </p:spPr>
          <p:txBody>
            <a:bodyPr/>
            <a:lstStyle/>
            <a:p>
              <a:endParaRPr lang="en-US"/>
            </a:p>
          </p:txBody>
        </p:sp>
        <p:sp>
          <p:nvSpPr>
            <p:cNvPr id="1617" name="Google Shape;1617;p93"/>
            <p:cNvSpPr/>
            <p:nvPr/>
          </p:nvSpPr>
          <p:spPr>
            <a:xfrm>
              <a:off x="6148626" y="4147225"/>
              <a:ext cx="1002175" cy="345025"/>
            </a:xfrm>
            <a:custGeom>
              <a:avLst/>
              <a:gdLst/>
              <a:ahLst/>
              <a:cxnLst/>
              <a:rect l="l" t="t" r="r" b="b"/>
              <a:pathLst>
                <a:path w="40087" h="13801" extrusionOk="0">
                  <a:moveTo>
                    <a:pt x="40087" y="0"/>
                  </a:moveTo>
                  <a:cubicBezTo>
                    <a:pt x="36333" y="7509"/>
                    <a:pt x="27234" y="12915"/>
                    <a:pt x="18864" y="13559"/>
                  </a:cubicBezTo>
                  <a:cubicBezTo>
                    <a:pt x="12567" y="14044"/>
                    <a:pt x="6316" y="11790"/>
                    <a:pt x="0" y="11790"/>
                  </a:cubicBezTo>
                </a:path>
              </a:pathLst>
            </a:custGeom>
            <a:noFill/>
            <a:ln w="28575" cap="flat" cmpd="sng">
              <a:solidFill>
                <a:schemeClr val="dk2"/>
              </a:solidFill>
              <a:prstDash val="dash"/>
              <a:round/>
              <a:headEnd type="none" w="med" len="med"/>
              <a:tailEnd type="stealth"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94"/>
          <p:cNvSpPr txBox="1"/>
          <p:nvPr/>
        </p:nvSpPr>
        <p:spPr>
          <a:xfrm>
            <a:off x="369600" y="348525"/>
            <a:ext cx="8404800" cy="235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Augmenting Bayesian Networks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with Textual Evidence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for Expert-Based, Uncertainty-Aware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Clinical Decision Support</a:t>
            </a:r>
            <a:endParaRPr sz="3100" b="1">
              <a:solidFill>
                <a:srgbClr val="073763"/>
              </a:solidFill>
              <a:latin typeface="Montserrat"/>
              <a:ea typeface="Montserrat"/>
              <a:cs typeface="Montserrat"/>
              <a:sym typeface="Montserrat"/>
            </a:endParaRPr>
          </a:p>
        </p:txBody>
      </p:sp>
      <p:grpSp>
        <p:nvGrpSpPr>
          <p:cNvPr id="1623" name="Google Shape;1623;p94"/>
          <p:cNvGrpSpPr/>
          <p:nvPr/>
        </p:nvGrpSpPr>
        <p:grpSpPr>
          <a:xfrm>
            <a:off x="1388300" y="927836"/>
            <a:ext cx="7839874" cy="966030"/>
            <a:chOff x="1616218" y="2971342"/>
            <a:chExt cx="6302656" cy="1379452"/>
          </a:xfrm>
        </p:grpSpPr>
        <p:sp>
          <p:nvSpPr>
            <p:cNvPr id="1624" name="Google Shape;1624;p94"/>
            <p:cNvSpPr/>
            <p:nvPr/>
          </p:nvSpPr>
          <p:spPr>
            <a:xfrm>
              <a:off x="1616218" y="3615194"/>
              <a:ext cx="5734200" cy="735600"/>
            </a:xfrm>
            <a:prstGeom prst="roundRect">
              <a:avLst>
                <a:gd name="adj" fmla="val 16667"/>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5" name="Google Shape;1625;p94"/>
            <p:cNvSpPr txBox="1"/>
            <p:nvPr/>
          </p:nvSpPr>
          <p:spPr>
            <a:xfrm>
              <a:off x="7189274" y="2971342"/>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GB" sz="3100" b="1" dirty="0">
                  <a:solidFill>
                    <a:srgbClr val="990000"/>
                  </a:solidFill>
                  <a:latin typeface="Montserrat"/>
                  <a:ea typeface="Montserrat"/>
                  <a:cs typeface="Montserrat"/>
                  <a:sym typeface="Montserrat"/>
                </a:rPr>
                <a:t> </a:t>
              </a:r>
              <a:r>
                <a:rPr lang="en-GB" sz="3100" b="1" dirty="0">
                  <a:solidFill>
                    <a:srgbClr val="38761D"/>
                  </a:solidFill>
                  <a:latin typeface="Montserrat"/>
                  <a:ea typeface="Montserrat"/>
                  <a:cs typeface="Montserrat"/>
                  <a:sym typeface="Montserrat"/>
                </a:rPr>
                <a:t>2.</a:t>
              </a:r>
              <a:endParaRPr sz="1800" dirty="0">
                <a:solidFill>
                  <a:srgbClr val="38761D"/>
                </a:solidFill>
              </a:endParaRPr>
            </a:p>
          </p:txBody>
        </p:sp>
      </p:grpSp>
      <p:grpSp>
        <p:nvGrpSpPr>
          <p:cNvPr id="1626" name="Google Shape;1626;p94"/>
          <p:cNvGrpSpPr/>
          <p:nvPr/>
        </p:nvGrpSpPr>
        <p:grpSpPr>
          <a:xfrm>
            <a:off x="1328012" y="2787627"/>
            <a:ext cx="6487967" cy="2079405"/>
            <a:chOff x="1328012" y="2787627"/>
            <a:chExt cx="6487967" cy="2079405"/>
          </a:xfrm>
        </p:grpSpPr>
        <p:grpSp>
          <p:nvGrpSpPr>
            <p:cNvPr id="1627" name="Google Shape;1627;p94"/>
            <p:cNvGrpSpPr/>
            <p:nvPr/>
          </p:nvGrpSpPr>
          <p:grpSpPr>
            <a:xfrm>
              <a:off x="2004033" y="2867124"/>
              <a:ext cx="2353144" cy="1999454"/>
              <a:chOff x="573725" y="2422700"/>
              <a:chExt cx="2420432" cy="2490600"/>
            </a:xfrm>
          </p:grpSpPr>
          <p:sp>
            <p:nvSpPr>
              <p:cNvPr id="1628" name="Google Shape;1628;p94"/>
              <p:cNvSpPr/>
              <p:nvPr/>
            </p:nvSpPr>
            <p:spPr>
              <a:xfrm>
                <a:off x="573757" y="2422700"/>
                <a:ext cx="2420400" cy="2490600"/>
              </a:xfrm>
              <a:prstGeom prst="roundRect">
                <a:avLst>
                  <a:gd name="adj" fmla="val 16667"/>
                </a:avLst>
              </a:prstGeom>
              <a:solidFill>
                <a:srgbClr val="FFFFFF"/>
              </a:solidFill>
              <a:ln w="15300" cap="flat" cmpd="sng">
                <a:solidFill>
                  <a:srgbClr val="6FA8DC"/>
                </a:solidFill>
                <a:prstDash val="solid"/>
                <a:round/>
                <a:headEnd type="none" w="sm" len="sm"/>
                <a:tailEnd type="none" w="sm" len="sm"/>
              </a:ln>
            </p:spPr>
            <p:txBody>
              <a:bodyPr spcFirstLastPara="1" wrap="square" lIns="73400" tIns="73400" rIns="73400" bIns="73400" anchor="ctr" anchorCtr="0">
                <a:noAutofit/>
              </a:bodyPr>
              <a:lstStyle/>
              <a:p>
                <a:pPr marL="0" lvl="0" indent="0" algn="ctr" rtl="0">
                  <a:spcBef>
                    <a:spcPts val="0"/>
                  </a:spcBef>
                  <a:spcAft>
                    <a:spcPts val="0"/>
                  </a:spcAft>
                  <a:buNone/>
                </a:pPr>
                <a:endParaRPr sz="1123">
                  <a:latin typeface="Roboto"/>
                  <a:ea typeface="Roboto"/>
                  <a:cs typeface="Roboto"/>
                  <a:sym typeface="Roboto"/>
                </a:endParaRPr>
              </a:p>
            </p:txBody>
          </p:sp>
          <p:sp>
            <p:nvSpPr>
              <p:cNvPr id="1629" name="Google Shape;1629;p94"/>
              <p:cNvSpPr/>
              <p:nvPr/>
            </p:nvSpPr>
            <p:spPr>
              <a:xfrm>
                <a:off x="573725" y="2422700"/>
                <a:ext cx="2420400" cy="967200"/>
              </a:xfrm>
              <a:prstGeom prst="round2SameRect">
                <a:avLst>
                  <a:gd name="adj1" fmla="val 31506"/>
                  <a:gd name="adj2" fmla="val 0"/>
                </a:avLst>
              </a:prstGeom>
              <a:solidFill>
                <a:srgbClr val="9FC5E8"/>
              </a:solidFill>
              <a:ln w="15300" cap="flat" cmpd="sng">
                <a:solidFill>
                  <a:srgbClr val="6FA8DC"/>
                </a:solidFill>
                <a:prstDash val="solid"/>
                <a:round/>
                <a:headEnd type="none" w="sm" len="sm"/>
                <a:tailEnd type="none" w="sm" len="sm"/>
              </a:ln>
            </p:spPr>
            <p:txBody>
              <a:bodyPr spcFirstLastPara="1" wrap="square" lIns="73400" tIns="73400" rIns="73400" bIns="73400" anchor="ctr" anchorCtr="0">
                <a:noAutofit/>
              </a:bodyPr>
              <a:lstStyle/>
              <a:p>
                <a:pPr marL="0" lvl="0" indent="0" algn="ctr" rtl="0">
                  <a:spcBef>
                    <a:spcPts val="0"/>
                  </a:spcBef>
                  <a:spcAft>
                    <a:spcPts val="0"/>
                  </a:spcAft>
                  <a:buNone/>
                </a:pPr>
                <a:r>
                  <a:rPr lang="en-GB" sz="1600" b="1">
                    <a:latin typeface="Roboto"/>
                    <a:ea typeface="Roboto"/>
                    <a:cs typeface="Roboto"/>
                    <a:sym typeface="Roboto"/>
                  </a:rPr>
                  <a:t>Doctor and patient </a:t>
                </a:r>
                <a:endParaRPr sz="1600" b="1">
                  <a:latin typeface="Roboto"/>
                  <a:ea typeface="Roboto"/>
                  <a:cs typeface="Roboto"/>
                  <a:sym typeface="Roboto"/>
                </a:endParaRPr>
              </a:p>
              <a:p>
                <a:pPr marL="0" lvl="0" indent="0" algn="ctr" rtl="0">
                  <a:spcBef>
                    <a:spcPts val="0"/>
                  </a:spcBef>
                  <a:spcAft>
                    <a:spcPts val="0"/>
                  </a:spcAft>
                  <a:buNone/>
                </a:pPr>
                <a:r>
                  <a:rPr lang="en-GB" sz="1600" b="1">
                    <a:latin typeface="Roboto"/>
                    <a:ea typeface="Roboto"/>
                    <a:cs typeface="Roboto"/>
                    <a:sym typeface="Roboto"/>
                  </a:rPr>
                  <a:t>trust the system</a:t>
                </a:r>
                <a:endParaRPr sz="1600" b="1">
                  <a:latin typeface="Roboto"/>
                  <a:ea typeface="Roboto"/>
                  <a:cs typeface="Roboto"/>
                  <a:sym typeface="Roboto"/>
                </a:endParaRPr>
              </a:p>
            </p:txBody>
          </p:sp>
        </p:grpSp>
        <p:pic>
          <p:nvPicPr>
            <p:cNvPr id="1630" name="Google Shape;1630;p94" title="medical-assistance (2).png"/>
            <p:cNvPicPr preferRelativeResize="0"/>
            <p:nvPr/>
          </p:nvPicPr>
          <p:blipFill>
            <a:blip r:embed="rId3">
              <a:alphaModFix/>
            </a:blip>
            <a:stretch>
              <a:fillRect/>
            </a:stretch>
          </p:blipFill>
          <p:spPr>
            <a:xfrm>
              <a:off x="3191952" y="3902216"/>
              <a:ext cx="776372" cy="776393"/>
            </a:xfrm>
            <a:prstGeom prst="rect">
              <a:avLst/>
            </a:prstGeom>
            <a:noFill/>
            <a:ln>
              <a:noFill/>
            </a:ln>
          </p:spPr>
        </p:pic>
        <p:grpSp>
          <p:nvGrpSpPr>
            <p:cNvPr id="1631" name="Google Shape;1631;p94"/>
            <p:cNvGrpSpPr/>
            <p:nvPr/>
          </p:nvGrpSpPr>
          <p:grpSpPr>
            <a:xfrm>
              <a:off x="5462842" y="2867354"/>
              <a:ext cx="2353137" cy="1999677"/>
              <a:chOff x="3440225" y="2422699"/>
              <a:chExt cx="2420425" cy="2185201"/>
            </a:xfrm>
          </p:grpSpPr>
          <p:grpSp>
            <p:nvGrpSpPr>
              <p:cNvPr id="1632" name="Google Shape;1632;p94"/>
              <p:cNvGrpSpPr/>
              <p:nvPr/>
            </p:nvGrpSpPr>
            <p:grpSpPr>
              <a:xfrm>
                <a:off x="3440225" y="2422699"/>
                <a:ext cx="2420425" cy="2185201"/>
                <a:chOff x="573725" y="2422699"/>
                <a:chExt cx="2420425" cy="2185201"/>
              </a:xfrm>
            </p:grpSpPr>
            <p:sp>
              <p:nvSpPr>
                <p:cNvPr id="1633" name="Google Shape;1633;p94"/>
                <p:cNvSpPr/>
                <p:nvPr/>
              </p:nvSpPr>
              <p:spPr>
                <a:xfrm>
                  <a:off x="573750" y="2422700"/>
                  <a:ext cx="2420400" cy="2185200"/>
                </a:xfrm>
                <a:prstGeom prst="roundRect">
                  <a:avLst>
                    <a:gd name="adj" fmla="val 16667"/>
                  </a:avLst>
                </a:prstGeom>
                <a:solidFill>
                  <a:srgbClr val="FFFFFF"/>
                </a:solidFill>
                <a:ln w="15300" cap="flat" cmpd="sng">
                  <a:solidFill>
                    <a:srgbClr val="6FA8DC"/>
                  </a:solidFill>
                  <a:prstDash val="solid"/>
                  <a:round/>
                  <a:headEnd type="none" w="sm" len="sm"/>
                  <a:tailEnd type="none" w="sm" len="sm"/>
                </a:ln>
              </p:spPr>
              <p:txBody>
                <a:bodyPr spcFirstLastPara="1" wrap="square" lIns="73400" tIns="73400" rIns="73400" bIns="73400" anchor="ctr" anchorCtr="0">
                  <a:noAutofit/>
                </a:bodyPr>
                <a:lstStyle/>
                <a:p>
                  <a:pPr marL="0" lvl="0" indent="0" algn="ctr" rtl="0">
                    <a:spcBef>
                      <a:spcPts val="0"/>
                    </a:spcBef>
                    <a:spcAft>
                      <a:spcPts val="0"/>
                    </a:spcAft>
                    <a:buNone/>
                  </a:pPr>
                  <a:endParaRPr sz="1123">
                    <a:latin typeface="Roboto"/>
                    <a:ea typeface="Roboto"/>
                    <a:cs typeface="Roboto"/>
                    <a:sym typeface="Roboto"/>
                  </a:endParaRPr>
                </a:p>
              </p:txBody>
            </p:sp>
            <p:sp>
              <p:nvSpPr>
                <p:cNvPr id="1634" name="Google Shape;1634;p94"/>
                <p:cNvSpPr/>
                <p:nvPr/>
              </p:nvSpPr>
              <p:spPr>
                <a:xfrm>
                  <a:off x="573725" y="2422699"/>
                  <a:ext cx="2420400" cy="848400"/>
                </a:xfrm>
                <a:prstGeom prst="round2SameRect">
                  <a:avLst>
                    <a:gd name="adj1" fmla="val 31506"/>
                    <a:gd name="adj2" fmla="val 0"/>
                  </a:avLst>
                </a:prstGeom>
                <a:solidFill>
                  <a:srgbClr val="9FC5E8"/>
                </a:solidFill>
                <a:ln w="15300" cap="flat" cmpd="sng">
                  <a:solidFill>
                    <a:srgbClr val="6FA8DC"/>
                  </a:solidFill>
                  <a:prstDash val="solid"/>
                  <a:round/>
                  <a:headEnd type="none" w="sm" len="sm"/>
                  <a:tailEnd type="none" w="sm" len="sm"/>
                </a:ln>
              </p:spPr>
              <p:txBody>
                <a:bodyPr spcFirstLastPara="1" wrap="square" lIns="73400" tIns="73400" rIns="73400" bIns="73400" anchor="ctr" anchorCtr="0">
                  <a:noAutofit/>
                </a:bodyPr>
                <a:lstStyle/>
                <a:p>
                  <a:pPr marL="0" lvl="0" indent="0" algn="ctr" rtl="0">
                    <a:spcBef>
                      <a:spcPts val="0"/>
                    </a:spcBef>
                    <a:spcAft>
                      <a:spcPts val="0"/>
                    </a:spcAft>
                    <a:buNone/>
                  </a:pPr>
                  <a:r>
                    <a:rPr lang="en-GB" sz="1600" b="1">
                      <a:latin typeface="Roboto"/>
                      <a:ea typeface="Roboto"/>
                      <a:cs typeface="Roboto"/>
                      <a:sym typeface="Roboto"/>
                    </a:rPr>
                    <a:t>The system is uncertainty-aware</a:t>
                  </a:r>
                  <a:endParaRPr sz="1600" b="1">
                    <a:latin typeface="Roboto"/>
                    <a:ea typeface="Roboto"/>
                    <a:cs typeface="Roboto"/>
                    <a:sym typeface="Roboto"/>
                  </a:endParaRPr>
                </a:p>
              </p:txBody>
            </p:sp>
          </p:grpSp>
          <p:pic>
            <p:nvPicPr>
              <p:cNvPr id="1635" name="Google Shape;1635;p94" title="conversation (1).png"/>
              <p:cNvPicPr preferRelativeResize="0"/>
              <p:nvPr/>
            </p:nvPicPr>
            <p:blipFill>
              <a:blip r:embed="rId4">
                <a:alphaModFix/>
              </a:blip>
              <a:stretch>
                <a:fillRect/>
              </a:stretch>
            </p:blipFill>
            <p:spPr>
              <a:xfrm>
                <a:off x="3858377" y="3573567"/>
                <a:ext cx="756291" cy="804237"/>
              </a:xfrm>
              <a:prstGeom prst="rect">
                <a:avLst/>
              </a:prstGeom>
              <a:noFill/>
              <a:ln>
                <a:noFill/>
              </a:ln>
            </p:spPr>
          </p:pic>
          <p:pic>
            <p:nvPicPr>
              <p:cNvPr id="1636" name="Google Shape;1636;p94" title="decision-tree.png"/>
              <p:cNvPicPr preferRelativeResize="0"/>
              <p:nvPr/>
            </p:nvPicPr>
            <p:blipFill>
              <a:blip r:embed="rId5">
                <a:alphaModFix/>
              </a:blip>
              <a:stretch>
                <a:fillRect/>
              </a:stretch>
            </p:blipFill>
            <p:spPr>
              <a:xfrm>
                <a:off x="4697813" y="3573573"/>
                <a:ext cx="756291" cy="804237"/>
              </a:xfrm>
              <a:prstGeom prst="rect">
                <a:avLst/>
              </a:prstGeom>
              <a:noFill/>
              <a:ln>
                <a:noFill/>
              </a:ln>
            </p:spPr>
          </p:pic>
        </p:grpSp>
        <p:sp>
          <p:nvSpPr>
            <p:cNvPr id="1637" name="Google Shape;1637;p94"/>
            <p:cNvSpPr txBox="1"/>
            <p:nvPr/>
          </p:nvSpPr>
          <p:spPr>
            <a:xfrm>
              <a:off x="1328012" y="2787627"/>
              <a:ext cx="663900" cy="804900"/>
            </a:xfrm>
            <a:prstGeom prst="rect">
              <a:avLst/>
            </a:prstGeom>
            <a:noFill/>
            <a:ln>
              <a:noFill/>
            </a:ln>
          </p:spPr>
          <p:txBody>
            <a:bodyPr spcFirstLastPara="1" wrap="square" lIns="73400" tIns="73400" rIns="73400" bIns="73400" anchor="t" anchorCtr="0">
              <a:noAutofit/>
            </a:bodyPr>
            <a:lstStyle/>
            <a:p>
              <a:pPr marL="0" lvl="0" indent="0" algn="l" rtl="0">
                <a:spcBef>
                  <a:spcPts val="0"/>
                </a:spcBef>
                <a:spcAft>
                  <a:spcPts val="0"/>
                </a:spcAft>
                <a:buNone/>
              </a:pPr>
              <a:r>
                <a:rPr lang="en-GB" sz="4014" b="1">
                  <a:latin typeface="Roboto"/>
                  <a:ea typeface="Roboto"/>
                  <a:cs typeface="Roboto"/>
                  <a:sym typeface="Roboto"/>
                </a:rPr>
                <a:t>1.</a:t>
              </a:r>
              <a:endParaRPr sz="4014" b="1">
                <a:latin typeface="Roboto"/>
                <a:ea typeface="Roboto"/>
                <a:cs typeface="Roboto"/>
                <a:sym typeface="Roboto"/>
              </a:endParaRPr>
            </a:p>
          </p:txBody>
        </p:sp>
        <p:sp>
          <p:nvSpPr>
            <p:cNvPr id="1638" name="Google Shape;1638;p94"/>
            <p:cNvSpPr txBox="1"/>
            <p:nvPr/>
          </p:nvSpPr>
          <p:spPr>
            <a:xfrm>
              <a:off x="4798891" y="2787627"/>
              <a:ext cx="663900" cy="804900"/>
            </a:xfrm>
            <a:prstGeom prst="rect">
              <a:avLst/>
            </a:prstGeom>
            <a:noFill/>
            <a:ln>
              <a:noFill/>
            </a:ln>
          </p:spPr>
          <p:txBody>
            <a:bodyPr spcFirstLastPara="1" wrap="square" lIns="73400" tIns="73400" rIns="73400" bIns="73400" anchor="t" anchorCtr="0">
              <a:noAutofit/>
            </a:bodyPr>
            <a:lstStyle/>
            <a:p>
              <a:pPr marL="0" lvl="0" indent="0" algn="l" rtl="0">
                <a:spcBef>
                  <a:spcPts val="0"/>
                </a:spcBef>
                <a:spcAft>
                  <a:spcPts val="0"/>
                </a:spcAft>
                <a:buNone/>
              </a:pPr>
              <a:r>
                <a:rPr lang="en-GB" sz="4014" b="1">
                  <a:latin typeface="Roboto"/>
                  <a:ea typeface="Roboto"/>
                  <a:cs typeface="Roboto"/>
                  <a:sym typeface="Roboto"/>
                </a:rPr>
                <a:t>2.</a:t>
              </a:r>
              <a:endParaRPr sz="4014" b="1">
                <a:latin typeface="Roboto"/>
                <a:ea typeface="Roboto"/>
                <a:cs typeface="Roboto"/>
                <a:sym typeface="Roboto"/>
              </a:endParaRPr>
            </a:p>
          </p:txBody>
        </p:sp>
        <p:pic>
          <p:nvPicPr>
            <p:cNvPr id="1639" name="Google Shape;1639;p94" title="robot (6).png"/>
            <p:cNvPicPr preferRelativeResize="0"/>
            <p:nvPr/>
          </p:nvPicPr>
          <p:blipFill>
            <a:blip r:embed="rId6">
              <a:alphaModFix/>
            </a:blip>
            <a:stretch>
              <a:fillRect/>
            </a:stretch>
          </p:blipFill>
          <p:spPr>
            <a:xfrm>
              <a:off x="2414721" y="4004235"/>
              <a:ext cx="664018" cy="664008"/>
            </a:xfrm>
            <a:prstGeom prst="rect">
              <a:avLst/>
            </a:prstGeom>
            <a:noFill/>
            <a:ln>
              <a:noFill/>
            </a:ln>
          </p:spPr>
        </p:pic>
        <p:pic>
          <p:nvPicPr>
            <p:cNvPr id="1640" name="Google Shape;1640;p94" title="shield.png"/>
            <p:cNvPicPr preferRelativeResize="0"/>
            <p:nvPr/>
          </p:nvPicPr>
          <p:blipFill>
            <a:blip r:embed="rId7">
              <a:alphaModFix/>
            </a:blip>
            <a:stretch>
              <a:fillRect/>
            </a:stretch>
          </p:blipFill>
          <p:spPr>
            <a:xfrm>
              <a:off x="2913728" y="3745076"/>
              <a:ext cx="502449" cy="50244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44"/>
        <p:cNvGrpSpPr/>
        <p:nvPr/>
      </p:nvGrpSpPr>
      <p:grpSpPr>
        <a:xfrm>
          <a:off x="0" y="0"/>
          <a:ext cx="0" cy="0"/>
          <a:chOff x="0" y="0"/>
          <a:chExt cx="0" cy="0"/>
        </a:xfrm>
      </p:grpSpPr>
      <p:sp>
        <p:nvSpPr>
          <p:cNvPr id="1645" name="Google Shape;1645;p95"/>
          <p:cNvSpPr txBox="1"/>
          <p:nvPr/>
        </p:nvSpPr>
        <p:spPr>
          <a:xfrm>
            <a:off x="369600" y="348525"/>
            <a:ext cx="8404800" cy="235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Augmenting Bayesian Networks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with Textual Evidence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for Expert-Based, Uncertainty-Aware </a:t>
            </a:r>
            <a:endParaRPr sz="3100" b="1">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a:solidFill>
                  <a:srgbClr val="073763"/>
                </a:solidFill>
                <a:latin typeface="Montserrat"/>
                <a:ea typeface="Montserrat"/>
                <a:cs typeface="Montserrat"/>
                <a:sym typeface="Montserrat"/>
              </a:rPr>
              <a:t>Clinical Decision Support</a:t>
            </a:r>
            <a:endParaRPr sz="3100" b="1">
              <a:solidFill>
                <a:srgbClr val="073763"/>
              </a:solidFill>
              <a:latin typeface="Montserrat"/>
              <a:ea typeface="Montserrat"/>
              <a:cs typeface="Montserrat"/>
              <a:sym typeface="Montserrat"/>
            </a:endParaRPr>
          </a:p>
        </p:txBody>
      </p:sp>
      <p:grpSp>
        <p:nvGrpSpPr>
          <p:cNvPr id="1646" name="Google Shape;1646;p95"/>
          <p:cNvGrpSpPr/>
          <p:nvPr/>
        </p:nvGrpSpPr>
        <p:grpSpPr>
          <a:xfrm>
            <a:off x="3893725" y="-35714"/>
            <a:ext cx="4880675" cy="935479"/>
            <a:chOff x="1616218" y="3014968"/>
            <a:chExt cx="3923688" cy="1335826"/>
          </a:xfrm>
        </p:grpSpPr>
        <p:sp>
          <p:nvSpPr>
            <p:cNvPr id="1647" name="Google Shape;1647;p95"/>
            <p:cNvSpPr/>
            <p:nvPr/>
          </p:nvSpPr>
          <p:spPr>
            <a:xfrm>
              <a:off x="1616218" y="3615194"/>
              <a:ext cx="3353100" cy="735600"/>
            </a:xfrm>
            <a:prstGeom prst="roundRect">
              <a:avLst>
                <a:gd name="adj" fmla="val 16667"/>
              </a:avLst>
            </a:prstGeom>
            <a:noFill/>
            <a:ln w="28575" cap="flat" cmpd="sng">
              <a:solidFill>
                <a:srgbClr val="674E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8" name="Google Shape;1648;p95"/>
            <p:cNvSpPr txBox="1"/>
            <p:nvPr/>
          </p:nvSpPr>
          <p:spPr>
            <a:xfrm>
              <a:off x="4810306" y="3014968"/>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GB" sz="3100" b="1" dirty="0">
                  <a:solidFill>
                    <a:srgbClr val="990000"/>
                  </a:solidFill>
                  <a:latin typeface="Montserrat"/>
                  <a:ea typeface="Montserrat"/>
                  <a:cs typeface="Montserrat"/>
                  <a:sym typeface="Montserrat"/>
                </a:rPr>
                <a:t> </a:t>
              </a:r>
              <a:r>
                <a:rPr lang="en-GB" sz="3100" b="1" dirty="0">
                  <a:solidFill>
                    <a:srgbClr val="674EA7"/>
                  </a:solidFill>
                  <a:latin typeface="Montserrat"/>
                  <a:ea typeface="Montserrat"/>
                  <a:cs typeface="Montserrat"/>
                  <a:sym typeface="Montserrat"/>
                </a:rPr>
                <a:t>3.</a:t>
              </a:r>
              <a:endParaRPr sz="1800" dirty="0">
                <a:solidFill>
                  <a:srgbClr val="674EA7"/>
                </a:solidFill>
              </a:endParaRPr>
            </a:p>
          </p:txBody>
        </p:sp>
      </p:grpSp>
      <p:grpSp>
        <p:nvGrpSpPr>
          <p:cNvPr id="1649" name="Google Shape;1649;p95"/>
          <p:cNvGrpSpPr/>
          <p:nvPr/>
        </p:nvGrpSpPr>
        <p:grpSpPr>
          <a:xfrm>
            <a:off x="2693690" y="2571762"/>
            <a:ext cx="3756615" cy="2374095"/>
            <a:chOff x="2693690" y="2571762"/>
            <a:chExt cx="3756615" cy="2374095"/>
          </a:xfrm>
        </p:grpSpPr>
        <p:grpSp>
          <p:nvGrpSpPr>
            <p:cNvPr id="1650" name="Google Shape;1650;p95"/>
            <p:cNvGrpSpPr/>
            <p:nvPr/>
          </p:nvGrpSpPr>
          <p:grpSpPr>
            <a:xfrm>
              <a:off x="3063544" y="2571762"/>
              <a:ext cx="2996397" cy="2374095"/>
              <a:chOff x="1243241" y="1255767"/>
              <a:chExt cx="4150709" cy="3288676"/>
            </a:xfrm>
          </p:grpSpPr>
          <p:sp>
            <p:nvSpPr>
              <p:cNvPr id="1651" name="Google Shape;1651;p95"/>
              <p:cNvSpPr/>
              <p:nvPr/>
            </p:nvSpPr>
            <p:spPr>
              <a:xfrm>
                <a:off x="1243241" y="2148117"/>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Pneumonia</a:t>
                </a:r>
                <a:endParaRPr sz="1154">
                  <a:latin typeface="Roboto"/>
                  <a:ea typeface="Roboto"/>
                  <a:cs typeface="Roboto"/>
                  <a:sym typeface="Roboto"/>
                </a:endParaRPr>
              </a:p>
            </p:txBody>
          </p:sp>
          <p:grpSp>
            <p:nvGrpSpPr>
              <p:cNvPr id="1652" name="Google Shape;1652;p95"/>
              <p:cNvGrpSpPr/>
              <p:nvPr/>
            </p:nvGrpSpPr>
            <p:grpSpPr>
              <a:xfrm>
                <a:off x="2722241" y="2148117"/>
                <a:ext cx="2671509" cy="576600"/>
                <a:chOff x="2709716" y="1358550"/>
                <a:chExt cx="2671509" cy="576600"/>
              </a:xfrm>
            </p:grpSpPr>
            <p:sp>
              <p:nvSpPr>
                <p:cNvPr id="1653" name="Google Shape;1653;p95"/>
                <p:cNvSpPr/>
                <p:nvPr/>
              </p:nvSpPr>
              <p:spPr>
                <a:xfrm>
                  <a:off x="3902225" y="135855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Cough</a:t>
                  </a:r>
                  <a:endParaRPr sz="1154">
                    <a:latin typeface="Roboto"/>
                    <a:ea typeface="Roboto"/>
                    <a:cs typeface="Roboto"/>
                    <a:sym typeface="Roboto"/>
                  </a:endParaRPr>
                </a:p>
              </p:txBody>
            </p:sp>
            <p:cxnSp>
              <p:nvCxnSpPr>
                <p:cNvPr id="1654" name="Google Shape;1654;p95"/>
                <p:cNvCxnSpPr>
                  <a:stCxn id="1651" idx="3"/>
                  <a:endCxn id="1653" idx="1"/>
                </p:cNvCxnSpPr>
                <p:nvPr/>
              </p:nvCxnSpPr>
              <p:spPr>
                <a:xfrm>
                  <a:off x="2709716" y="1646850"/>
                  <a:ext cx="1192500" cy="0"/>
                </a:xfrm>
                <a:prstGeom prst="straightConnector1">
                  <a:avLst/>
                </a:prstGeom>
                <a:noFill/>
                <a:ln w="13750" cap="flat" cmpd="sng">
                  <a:solidFill>
                    <a:schemeClr val="dk2"/>
                  </a:solidFill>
                  <a:prstDash val="solid"/>
                  <a:round/>
                  <a:headEnd type="none" w="med" len="med"/>
                  <a:tailEnd type="triangle" w="med" len="med"/>
                </a:ln>
              </p:spPr>
            </p:cxnSp>
          </p:grpSp>
          <p:grpSp>
            <p:nvGrpSpPr>
              <p:cNvPr id="1655" name="Google Shape;1655;p95"/>
              <p:cNvGrpSpPr/>
              <p:nvPr/>
            </p:nvGrpSpPr>
            <p:grpSpPr>
              <a:xfrm>
                <a:off x="1243241" y="2696217"/>
                <a:ext cx="2716200" cy="953400"/>
                <a:chOff x="1230716" y="1906650"/>
                <a:chExt cx="2716200" cy="953400"/>
              </a:xfrm>
            </p:grpSpPr>
            <p:sp>
              <p:nvSpPr>
                <p:cNvPr id="1656" name="Google Shape;1656;p95"/>
                <p:cNvSpPr/>
                <p:nvPr/>
              </p:nvSpPr>
              <p:spPr>
                <a:xfrm>
                  <a:off x="1230716" y="228345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Common cold</a:t>
                  </a:r>
                  <a:endParaRPr sz="1154">
                    <a:latin typeface="Roboto"/>
                    <a:ea typeface="Roboto"/>
                    <a:cs typeface="Roboto"/>
                    <a:sym typeface="Roboto"/>
                  </a:endParaRPr>
                </a:p>
              </p:txBody>
            </p:sp>
            <p:cxnSp>
              <p:nvCxnSpPr>
                <p:cNvPr id="1657" name="Google Shape;1657;p95"/>
                <p:cNvCxnSpPr>
                  <a:stCxn id="1656" idx="3"/>
                </p:cNvCxnSpPr>
                <p:nvPr/>
              </p:nvCxnSpPr>
              <p:spPr>
                <a:xfrm rot="10800000" flipH="1">
                  <a:off x="2709716" y="1906650"/>
                  <a:ext cx="1237200" cy="665100"/>
                </a:xfrm>
                <a:prstGeom prst="straightConnector1">
                  <a:avLst/>
                </a:prstGeom>
                <a:noFill/>
                <a:ln w="13750" cap="flat" cmpd="sng">
                  <a:solidFill>
                    <a:schemeClr val="dk2"/>
                  </a:solidFill>
                  <a:prstDash val="solid"/>
                  <a:round/>
                  <a:headEnd type="none" w="med" len="med"/>
                  <a:tailEnd type="triangle" w="med" len="med"/>
                </a:ln>
              </p:spPr>
            </p:cxnSp>
          </p:grpSp>
          <p:grpSp>
            <p:nvGrpSpPr>
              <p:cNvPr id="1658" name="Google Shape;1658;p95"/>
              <p:cNvGrpSpPr/>
              <p:nvPr/>
            </p:nvGrpSpPr>
            <p:grpSpPr>
              <a:xfrm>
                <a:off x="2722241" y="2436417"/>
                <a:ext cx="2671509" cy="1213200"/>
                <a:chOff x="2709716" y="1646850"/>
                <a:chExt cx="2671509" cy="1213200"/>
              </a:xfrm>
            </p:grpSpPr>
            <p:grpSp>
              <p:nvGrpSpPr>
                <p:cNvPr id="1659" name="Google Shape;1659;p95"/>
                <p:cNvGrpSpPr/>
                <p:nvPr/>
              </p:nvGrpSpPr>
              <p:grpSpPr>
                <a:xfrm>
                  <a:off x="2709716" y="2283450"/>
                  <a:ext cx="2671509" cy="576600"/>
                  <a:chOff x="2709716" y="1358550"/>
                  <a:chExt cx="2671509" cy="576600"/>
                </a:xfrm>
              </p:grpSpPr>
              <p:sp>
                <p:nvSpPr>
                  <p:cNvPr id="1660" name="Google Shape;1660;p95"/>
                  <p:cNvSpPr/>
                  <p:nvPr/>
                </p:nvSpPr>
                <p:spPr>
                  <a:xfrm>
                    <a:off x="3902225" y="135855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Fever</a:t>
                    </a:r>
                    <a:endParaRPr sz="1154">
                      <a:latin typeface="Roboto"/>
                      <a:ea typeface="Roboto"/>
                      <a:cs typeface="Roboto"/>
                      <a:sym typeface="Roboto"/>
                    </a:endParaRPr>
                  </a:p>
                </p:txBody>
              </p:sp>
              <p:cxnSp>
                <p:nvCxnSpPr>
                  <p:cNvPr id="1661" name="Google Shape;1661;p95"/>
                  <p:cNvCxnSpPr>
                    <a:stCxn id="1656" idx="3"/>
                    <a:endCxn id="1660" idx="1"/>
                  </p:cNvCxnSpPr>
                  <p:nvPr/>
                </p:nvCxnSpPr>
                <p:spPr>
                  <a:xfrm>
                    <a:off x="2709716" y="1646850"/>
                    <a:ext cx="1192500" cy="0"/>
                  </a:xfrm>
                  <a:prstGeom prst="straightConnector1">
                    <a:avLst/>
                  </a:prstGeom>
                  <a:noFill/>
                  <a:ln w="13750" cap="flat" cmpd="sng">
                    <a:solidFill>
                      <a:schemeClr val="dk2"/>
                    </a:solidFill>
                    <a:prstDash val="solid"/>
                    <a:round/>
                    <a:headEnd type="none" w="med" len="med"/>
                    <a:tailEnd type="triangle" w="med" len="med"/>
                  </a:ln>
                </p:spPr>
              </p:cxnSp>
            </p:grpSp>
            <p:cxnSp>
              <p:nvCxnSpPr>
                <p:cNvPr id="1662" name="Google Shape;1662;p95"/>
                <p:cNvCxnSpPr>
                  <a:stCxn id="1651" idx="3"/>
                </p:cNvCxnSpPr>
                <p:nvPr/>
              </p:nvCxnSpPr>
              <p:spPr>
                <a:xfrm>
                  <a:off x="2709716" y="1646850"/>
                  <a:ext cx="1224600" cy="660600"/>
                </a:xfrm>
                <a:prstGeom prst="straightConnector1">
                  <a:avLst/>
                </a:prstGeom>
                <a:noFill/>
                <a:ln w="13750" cap="flat" cmpd="sng">
                  <a:solidFill>
                    <a:schemeClr val="dk2"/>
                  </a:solidFill>
                  <a:prstDash val="solid"/>
                  <a:round/>
                  <a:headEnd type="none" w="med" len="med"/>
                  <a:tailEnd type="triangle" w="med" len="med"/>
                </a:ln>
              </p:spPr>
            </p:cxnSp>
          </p:grpSp>
          <p:grpSp>
            <p:nvGrpSpPr>
              <p:cNvPr id="1663" name="Google Shape;1663;p95"/>
              <p:cNvGrpSpPr/>
              <p:nvPr/>
            </p:nvGrpSpPr>
            <p:grpSpPr>
              <a:xfrm>
                <a:off x="2722241" y="3361317"/>
                <a:ext cx="2671509" cy="1183126"/>
                <a:chOff x="2709716" y="1639325"/>
                <a:chExt cx="2671509" cy="1183126"/>
              </a:xfrm>
            </p:grpSpPr>
            <p:sp>
              <p:nvSpPr>
                <p:cNvPr id="1664" name="Google Shape;1664;p95"/>
                <p:cNvSpPr/>
                <p:nvPr/>
              </p:nvSpPr>
              <p:spPr>
                <a:xfrm>
                  <a:off x="3902225" y="2245851"/>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Runny nose</a:t>
                  </a:r>
                  <a:endParaRPr sz="1154">
                    <a:latin typeface="Roboto"/>
                    <a:ea typeface="Roboto"/>
                    <a:cs typeface="Roboto"/>
                    <a:sym typeface="Roboto"/>
                  </a:endParaRPr>
                </a:p>
              </p:txBody>
            </p:sp>
            <p:cxnSp>
              <p:nvCxnSpPr>
                <p:cNvPr id="1665" name="Google Shape;1665;p95"/>
                <p:cNvCxnSpPr>
                  <a:stCxn id="1656" idx="3"/>
                  <a:endCxn id="1664" idx="1"/>
                </p:cNvCxnSpPr>
                <p:nvPr/>
              </p:nvCxnSpPr>
              <p:spPr>
                <a:xfrm>
                  <a:off x="2709716" y="1639325"/>
                  <a:ext cx="1192500" cy="894900"/>
                </a:xfrm>
                <a:prstGeom prst="straightConnector1">
                  <a:avLst/>
                </a:prstGeom>
                <a:noFill/>
                <a:ln w="13750" cap="flat" cmpd="sng">
                  <a:solidFill>
                    <a:schemeClr val="dk2"/>
                  </a:solidFill>
                  <a:prstDash val="solid"/>
                  <a:round/>
                  <a:headEnd type="none" w="med" len="med"/>
                  <a:tailEnd type="triangle" w="med" len="med"/>
                </a:ln>
              </p:spPr>
            </p:cxnSp>
          </p:grpSp>
          <p:grpSp>
            <p:nvGrpSpPr>
              <p:cNvPr id="1666" name="Google Shape;1666;p95"/>
              <p:cNvGrpSpPr/>
              <p:nvPr/>
            </p:nvGrpSpPr>
            <p:grpSpPr>
              <a:xfrm>
                <a:off x="2722241" y="1255767"/>
                <a:ext cx="2671709" cy="1180650"/>
                <a:chOff x="2709666" y="2486100"/>
                <a:chExt cx="2671709" cy="1180650"/>
              </a:xfrm>
            </p:grpSpPr>
            <p:sp>
              <p:nvSpPr>
                <p:cNvPr id="1667" name="Google Shape;1667;p95"/>
                <p:cNvSpPr/>
                <p:nvPr/>
              </p:nvSpPr>
              <p:spPr>
                <a:xfrm>
                  <a:off x="3902375" y="248610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Difficulty breathing</a:t>
                  </a:r>
                  <a:endParaRPr sz="1154">
                    <a:latin typeface="Roboto"/>
                    <a:ea typeface="Roboto"/>
                    <a:cs typeface="Roboto"/>
                    <a:sym typeface="Roboto"/>
                  </a:endParaRPr>
                </a:p>
              </p:txBody>
            </p:sp>
            <p:cxnSp>
              <p:nvCxnSpPr>
                <p:cNvPr id="1668" name="Google Shape;1668;p95"/>
                <p:cNvCxnSpPr>
                  <a:stCxn id="1651" idx="3"/>
                  <a:endCxn id="1667" idx="1"/>
                </p:cNvCxnSpPr>
                <p:nvPr/>
              </p:nvCxnSpPr>
              <p:spPr>
                <a:xfrm rot="10800000" flipH="1">
                  <a:off x="2709666" y="2774550"/>
                  <a:ext cx="1192800" cy="892200"/>
                </a:xfrm>
                <a:prstGeom prst="straightConnector1">
                  <a:avLst/>
                </a:prstGeom>
                <a:noFill/>
                <a:ln w="13750" cap="flat" cmpd="sng">
                  <a:solidFill>
                    <a:schemeClr val="dk2"/>
                  </a:solidFill>
                  <a:prstDash val="solid"/>
                  <a:round/>
                  <a:headEnd type="none" w="med" len="med"/>
                  <a:tailEnd type="triangle" w="med" len="med"/>
                </a:ln>
              </p:spPr>
            </p:cxnSp>
          </p:grpSp>
        </p:grpSp>
        <p:grpSp>
          <p:nvGrpSpPr>
            <p:cNvPr id="1669" name="Google Shape;1669;p95"/>
            <p:cNvGrpSpPr/>
            <p:nvPr/>
          </p:nvGrpSpPr>
          <p:grpSpPr>
            <a:xfrm>
              <a:off x="2693690" y="2592924"/>
              <a:ext cx="3756615" cy="2321408"/>
              <a:chOff x="3754691" y="1328677"/>
              <a:chExt cx="5203789" cy="3215691"/>
            </a:xfrm>
          </p:grpSpPr>
          <p:pic>
            <p:nvPicPr>
              <p:cNvPr id="1670" name="Google Shape;1670;p95" title="table (1).png"/>
              <p:cNvPicPr preferRelativeResize="0"/>
              <p:nvPr/>
            </p:nvPicPr>
            <p:blipFill>
              <a:blip r:embed="rId3">
                <a:alphaModFix/>
              </a:blip>
              <a:stretch>
                <a:fillRect/>
              </a:stretch>
            </p:blipFill>
            <p:spPr>
              <a:xfrm>
                <a:off x="8493679" y="1328677"/>
                <a:ext cx="464801" cy="464801"/>
              </a:xfrm>
              <a:prstGeom prst="rect">
                <a:avLst/>
              </a:prstGeom>
              <a:noFill/>
              <a:ln>
                <a:noFill/>
              </a:ln>
            </p:spPr>
          </p:pic>
          <p:pic>
            <p:nvPicPr>
              <p:cNvPr id="1671" name="Google Shape;1671;p95" title="table (1).png"/>
              <p:cNvPicPr preferRelativeResize="0"/>
              <p:nvPr/>
            </p:nvPicPr>
            <p:blipFill>
              <a:blip r:embed="rId3">
                <a:alphaModFix/>
              </a:blip>
              <a:stretch>
                <a:fillRect/>
              </a:stretch>
            </p:blipFill>
            <p:spPr>
              <a:xfrm>
                <a:off x="8493667" y="2255820"/>
                <a:ext cx="464801" cy="464801"/>
              </a:xfrm>
              <a:prstGeom prst="rect">
                <a:avLst/>
              </a:prstGeom>
              <a:noFill/>
              <a:ln>
                <a:noFill/>
              </a:ln>
            </p:spPr>
          </p:pic>
          <p:pic>
            <p:nvPicPr>
              <p:cNvPr id="1672" name="Google Shape;1672;p95" title="table (1).png"/>
              <p:cNvPicPr preferRelativeResize="0"/>
              <p:nvPr/>
            </p:nvPicPr>
            <p:blipFill rotWithShape="1">
              <a:blip r:embed="rId3">
                <a:alphaModFix/>
              </a:blip>
              <a:srcRect t="4240" b="-4240"/>
              <a:stretch/>
            </p:blipFill>
            <p:spPr>
              <a:xfrm>
                <a:off x="8493667" y="3177229"/>
                <a:ext cx="464801" cy="464801"/>
              </a:xfrm>
              <a:prstGeom prst="rect">
                <a:avLst/>
              </a:prstGeom>
              <a:noFill/>
              <a:ln>
                <a:noFill/>
              </a:ln>
            </p:spPr>
          </p:pic>
          <p:pic>
            <p:nvPicPr>
              <p:cNvPr id="1673" name="Google Shape;1673;p95" title="table (1).png"/>
              <p:cNvPicPr preferRelativeResize="0"/>
              <p:nvPr/>
            </p:nvPicPr>
            <p:blipFill>
              <a:blip r:embed="rId3">
                <a:alphaModFix/>
              </a:blip>
              <a:stretch>
                <a:fillRect/>
              </a:stretch>
            </p:blipFill>
            <p:spPr>
              <a:xfrm>
                <a:off x="8493679" y="4079567"/>
                <a:ext cx="464801" cy="464801"/>
              </a:xfrm>
              <a:prstGeom prst="rect">
                <a:avLst/>
              </a:prstGeom>
              <a:noFill/>
              <a:ln>
                <a:noFill/>
              </a:ln>
            </p:spPr>
          </p:pic>
          <p:pic>
            <p:nvPicPr>
              <p:cNvPr id="1674" name="Google Shape;1674;p95" title="table (1).png"/>
              <p:cNvPicPr preferRelativeResize="0"/>
              <p:nvPr/>
            </p:nvPicPr>
            <p:blipFill>
              <a:blip r:embed="rId3">
                <a:alphaModFix/>
              </a:blip>
              <a:stretch>
                <a:fillRect/>
              </a:stretch>
            </p:blipFill>
            <p:spPr>
              <a:xfrm>
                <a:off x="3754691" y="3177224"/>
                <a:ext cx="464801" cy="464801"/>
              </a:xfrm>
              <a:prstGeom prst="rect">
                <a:avLst/>
              </a:prstGeom>
              <a:noFill/>
              <a:ln>
                <a:noFill/>
              </a:ln>
            </p:spPr>
          </p:pic>
          <p:pic>
            <p:nvPicPr>
              <p:cNvPr id="1675" name="Google Shape;1675;p95" title="table (1).png"/>
              <p:cNvPicPr preferRelativeResize="0"/>
              <p:nvPr/>
            </p:nvPicPr>
            <p:blipFill>
              <a:blip r:embed="rId3">
                <a:alphaModFix/>
              </a:blip>
              <a:stretch>
                <a:fillRect/>
              </a:stretch>
            </p:blipFill>
            <p:spPr>
              <a:xfrm>
                <a:off x="3755269" y="2243293"/>
                <a:ext cx="464801" cy="464801"/>
              </a:xfrm>
              <a:prstGeom prst="rect">
                <a:avLst/>
              </a:prstGeom>
              <a:noFill/>
              <a:ln>
                <a:noFill/>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96"/>
          <p:cNvSpPr txBox="1"/>
          <p:nvPr/>
        </p:nvSpPr>
        <p:spPr>
          <a:xfrm>
            <a:off x="369600" y="348525"/>
            <a:ext cx="8404800" cy="2354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GB" sz="3100" b="1" dirty="0">
                <a:solidFill>
                  <a:srgbClr val="073763"/>
                </a:solidFill>
                <a:latin typeface="Montserrat"/>
                <a:ea typeface="Montserrat"/>
                <a:cs typeface="Montserrat"/>
                <a:sym typeface="Montserrat"/>
              </a:rPr>
              <a:t>Augmenting Bayesian Networks </a:t>
            </a:r>
            <a:endParaRPr sz="3100" b="1" dirty="0">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dirty="0">
                <a:solidFill>
                  <a:srgbClr val="073763"/>
                </a:solidFill>
                <a:latin typeface="Montserrat"/>
                <a:ea typeface="Montserrat"/>
                <a:cs typeface="Montserrat"/>
                <a:sym typeface="Montserrat"/>
              </a:rPr>
              <a:t>with Textual Evidence </a:t>
            </a:r>
            <a:endParaRPr sz="3100" b="1" dirty="0">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dirty="0">
                <a:solidFill>
                  <a:srgbClr val="073763"/>
                </a:solidFill>
                <a:latin typeface="Montserrat"/>
                <a:ea typeface="Montserrat"/>
                <a:cs typeface="Montserrat"/>
                <a:sym typeface="Montserrat"/>
              </a:rPr>
              <a:t>for Expert-Based, Uncertainty-Aware </a:t>
            </a:r>
            <a:endParaRPr sz="3100" b="1" dirty="0">
              <a:solidFill>
                <a:srgbClr val="073763"/>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GB" sz="3100" b="1" dirty="0">
                <a:solidFill>
                  <a:srgbClr val="073763"/>
                </a:solidFill>
                <a:latin typeface="Montserrat"/>
                <a:ea typeface="Montserrat"/>
                <a:cs typeface="Montserrat"/>
                <a:sym typeface="Montserrat"/>
              </a:rPr>
              <a:t>Clinical Decision Support</a:t>
            </a:r>
            <a:endParaRPr sz="3100" b="1" dirty="0">
              <a:solidFill>
                <a:srgbClr val="073763"/>
              </a:solidFill>
              <a:latin typeface="Montserrat"/>
              <a:ea typeface="Montserrat"/>
              <a:cs typeface="Montserrat"/>
              <a:sym typeface="Montserrat"/>
            </a:endParaRPr>
          </a:p>
        </p:txBody>
      </p:sp>
      <p:grpSp>
        <p:nvGrpSpPr>
          <p:cNvPr id="1681" name="Google Shape;1681;p96"/>
          <p:cNvGrpSpPr/>
          <p:nvPr/>
        </p:nvGrpSpPr>
        <p:grpSpPr>
          <a:xfrm>
            <a:off x="3250286" y="507380"/>
            <a:ext cx="4461246" cy="927962"/>
            <a:chOff x="1580677" y="3025691"/>
            <a:chExt cx="3586499" cy="1325091"/>
          </a:xfrm>
        </p:grpSpPr>
        <p:sp>
          <p:nvSpPr>
            <p:cNvPr id="1682" name="Google Shape;1682;p96"/>
            <p:cNvSpPr/>
            <p:nvPr/>
          </p:nvSpPr>
          <p:spPr>
            <a:xfrm>
              <a:off x="1580677" y="3615182"/>
              <a:ext cx="3020100" cy="735600"/>
            </a:xfrm>
            <a:prstGeom prst="roundRect">
              <a:avLst>
                <a:gd name="adj" fmla="val 16667"/>
              </a:avLst>
            </a:pr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3" name="Google Shape;1683;p96"/>
            <p:cNvSpPr txBox="1"/>
            <p:nvPr/>
          </p:nvSpPr>
          <p:spPr>
            <a:xfrm>
              <a:off x="4437576" y="3025691"/>
              <a:ext cx="729600" cy="522900"/>
            </a:xfrm>
            <a:prstGeom prst="rect">
              <a:avLst/>
            </a:prstGeom>
            <a:noFill/>
            <a:ln>
              <a:noFill/>
            </a:ln>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GB" sz="3100" b="1" dirty="0">
                  <a:solidFill>
                    <a:srgbClr val="990000"/>
                  </a:solidFill>
                  <a:latin typeface="Montserrat"/>
                  <a:ea typeface="Montserrat"/>
                  <a:cs typeface="Montserrat"/>
                  <a:sym typeface="Montserrat"/>
                </a:rPr>
                <a:t> </a:t>
              </a:r>
              <a:r>
                <a:rPr lang="en-GB" sz="3100" b="1" dirty="0">
                  <a:solidFill>
                    <a:srgbClr val="3C78D8"/>
                  </a:solidFill>
                  <a:latin typeface="Montserrat"/>
                  <a:ea typeface="Montserrat"/>
                  <a:cs typeface="Montserrat"/>
                  <a:sym typeface="Montserrat"/>
                </a:rPr>
                <a:t>4.</a:t>
              </a:r>
              <a:endParaRPr sz="1800" dirty="0">
                <a:solidFill>
                  <a:srgbClr val="3C78D8"/>
                </a:solidFill>
              </a:endParaRPr>
            </a:p>
          </p:txBody>
        </p:sp>
      </p:grpSp>
      <p:grpSp>
        <p:nvGrpSpPr>
          <p:cNvPr id="1684" name="Google Shape;1684;p96"/>
          <p:cNvGrpSpPr/>
          <p:nvPr/>
        </p:nvGrpSpPr>
        <p:grpSpPr>
          <a:xfrm>
            <a:off x="1278400" y="2571762"/>
            <a:ext cx="6314905" cy="2374095"/>
            <a:chOff x="1278400" y="2571762"/>
            <a:chExt cx="6314905" cy="2374095"/>
          </a:xfrm>
        </p:grpSpPr>
        <p:grpSp>
          <p:nvGrpSpPr>
            <p:cNvPr id="1685" name="Google Shape;1685;p96"/>
            <p:cNvGrpSpPr/>
            <p:nvPr/>
          </p:nvGrpSpPr>
          <p:grpSpPr>
            <a:xfrm>
              <a:off x="3836690" y="2571762"/>
              <a:ext cx="3756615" cy="2374095"/>
              <a:chOff x="2693690" y="2571762"/>
              <a:chExt cx="3756615" cy="2374095"/>
            </a:xfrm>
          </p:grpSpPr>
          <p:grpSp>
            <p:nvGrpSpPr>
              <p:cNvPr id="1686" name="Google Shape;1686;p96"/>
              <p:cNvGrpSpPr/>
              <p:nvPr/>
            </p:nvGrpSpPr>
            <p:grpSpPr>
              <a:xfrm>
                <a:off x="3063544" y="2571762"/>
                <a:ext cx="2996397" cy="2374095"/>
                <a:chOff x="1243241" y="1255767"/>
                <a:chExt cx="4150709" cy="3288676"/>
              </a:xfrm>
            </p:grpSpPr>
            <p:sp>
              <p:nvSpPr>
                <p:cNvPr id="1687" name="Google Shape;1687;p96"/>
                <p:cNvSpPr/>
                <p:nvPr/>
              </p:nvSpPr>
              <p:spPr>
                <a:xfrm>
                  <a:off x="1243241" y="2148117"/>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Pneumonia</a:t>
                  </a:r>
                  <a:endParaRPr sz="1154">
                    <a:latin typeface="Roboto"/>
                    <a:ea typeface="Roboto"/>
                    <a:cs typeface="Roboto"/>
                    <a:sym typeface="Roboto"/>
                  </a:endParaRPr>
                </a:p>
              </p:txBody>
            </p:sp>
            <p:grpSp>
              <p:nvGrpSpPr>
                <p:cNvPr id="1688" name="Google Shape;1688;p96"/>
                <p:cNvGrpSpPr/>
                <p:nvPr/>
              </p:nvGrpSpPr>
              <p:grpSpPr>
                <a:xfrm>
                  <a:off x="2722241" y="2148117"/>
                  <a:ext cx="2671509" cy="576600"/>
                  <a:chOff x="2709716" y="1358550"/>
                  <a:chExt cx="2671509" cy="576600"/>
                </a:xfrm>
              </p:grpSpPr>
              <p:sp>
                <p:nvSpPr>
                  <p:cNvPr id="1689" name="Google Shape;1689;p96"/>
                  <p:cNvSpPr/>
                  <p:nvPr/>
                </p:nvSpPr>
                <p:spPr>
                  <a:xfrm>
                    <a:off x="3902225" y="135855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Cough</a:t>
                    </a:r>
                    <a:endParaRPr sz="1154">
                      <a:latin typeface="Roboto"/>
                      <a:ea typeface="Roboto"/>
                      <a:cs typeface="Roboto"/>
                      <a:sym typeface="Roboto"/>
                    </a:endParaRPr>
                  </a:p>
                </p:txBody>
              </p:sp>
              <p:cxnSp>
                <p:nvCxnSpPr>
                  <p:cNvPr id="1690" name="Google Shape;1690;p96"/>
                  <p:cNvCxnSpPr>
                    <a:stCxn id="1687" idx="3"/>
                    <a:endCxn id="1689" idx="1"/>
                  </p:cNvCxnSpPr>
                  <p:nvPr/>
                </p:nvCxnSpPr>
                <p:spPr>
                  <a:xfrm>
                    <a:off x="2709716" y="1646850"/>
                    <a:ext cx="1192500" cy="0"/>
                  </a:xfrm>
                  <a:prstGeom prst="straightConnector1">
                    <a:avLst/>
                  </a:prstGeom>
                  <a:noFill/>
                  <a:ln w="13750" cap="flat" cmpd="sng">
                    <a:solidFill>
                      <a:schemeClr val="dk2"/>
                    </a:solidFill>
                    <a:prstDash val="solid"/>
                    <a:round/>
                    <a:headEnd type="none" w="med" len="med"/>
                    <a:tailEnd type="triangle" w="med" len="med"/>
                  </a:ln>
                </p:spPr>
              </p:cxnSp>
            </p:grpSp>
            <p:grpSp>
              <p:nvGrpSpPr>
                <p:cNvPr id="1691" name="Google Shape;1691;p96"/>
                <p:cNvGrpSpPr/>
                <p:nvPr/>
              </p:nvGrpSpPr>
              <p:grpSpPr>
                <a:xfrm>
                  <a:off x="1243241" y="2696217"/>
                  <a:ext cx="2716200" cy="953400"/>
                  <a:chOff x="1230716" y="1906650"/>
                  <a:chExt cx="2716200" cy="953400"/>
                </a:xfrm>
              </p:grpSpPr>
              <p:sp>
                <p:nvSpPr>
                  <p:cNvPr id="1692" name="Google Shape;1692;p96"/>
                  <p:cNvSpPr/>
                  <p:nvPr/>
                </p:nvSpPr>
                <p:spPr>
                  <a:xfrm>
                    <a:off x="1230716" y="228345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Common cold</a:t>
                    </a:r>
                    <a:endParaRPr sz="1154">
                      <a:latin typeface="Roboto"/>
                      <a:ea typeface="Roboto"/>
                      <a:cs typeface="Roboto"/>
                      <a:sym typeface="Roboto"/>
                    </a:endParaRPr>
                  </a:p>
                </p:txBody>
              </p:sp>
              <p:cxnSp>
                <p:nvCxnSpPr>
                  <p:cNvPr id="1693" name="Google Shape;1693;p96"/>
                  <p:cNvCxnSpPr>
                    <a:stCxn id="1692" idx="3"/>
                  </p:cNvCxnSpPr>
                  <p:nvPr/>
                </p:nvCxnSpPr>
                <p:spPr>
                  <a:xfrm rot="10800000" flipH="1">
                    <a:off x="2709716" y="1906650"/>
                    <a:ext cx="1237200" cy="665100"/>
                  </a:xfrm>
                  <a:prstGeom prst="straightConnector1">
                    <a:avLst/>
                  </a:prstGeom>
                  <a:noFill/>
                  <a:ln w="13750" cap="flat" cmpd="sng">
                    <a:solidFill>
                      <a:schemeClr val="dk2"/>
                    </a:solidFill>
                    <a:prstDash val="solid"/>
                    <a:round/>
                    <a:headEnd type="none" w="med" len="med"/>
                    <a:tailEnd type="triangle" w="med" len="med"/>
                  </a:ln>
                </p:spPr>
              </p:cxnSp>
            </p:grpSp>
            <p:grpSp>
              <p:nvGrpSpPr>
                <p:cNvPr id="1694" name="Google Shape;1694;p96"/>
                <p:cNvGrpSpPr/>
                <p:nvPr/>
              </p:nvGrpSpPr>
              <p:grpSpPr>
                <a:xfrm>
                  <a:off x="2722241" y="2436417"/>
                  <a:ext cx="2671509" cy="1213200"/>
                  <a:chOff x="2709716" y="1646850"/>
                  <a:chExt cx="2671509" cy="1213200"/>
                </a:xfrm>
              </p:grpSpPr>
              <p:grpSp>
                <p:nvGrpSpPr>
                  <p:cNvPr id="1695" name="Google Shape;1695;p96"/>
                  <p:cNvGrpSpPr/>
                  <p:nvPr/>
                </p:nvGrpSpPr>
                <p:grpSpPr>
                  <a:xfrm>
                    <a:off x="2709716" y="2283450"/>
                    <a:ext cx="2671509" cy="576600"/>
                    <a:chOff x="2709716" y="1358550"/>
                    <a:chExt cx="2671509" cy="576600"/>
                  </a:xfrm>
                </p:grpSpPr>
                <p:sp>
                  <p:nvSpPr>
                    <p:cNvPr id="1696" name="Google Shape;1696;p96"/>
                    <p:cNvSpPr/>
                    <p:nvPr/>
                  </p:nvSpPr>
                  <p:spPr>
                    <a:xfrm>
                      <a:off x="3902225" y="135855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Fever</a:t>
                      </a:r>
                      <a:endParaRPr sz="1154">
                        <a:latin typeface="Roboto"/>
                        <a:ea typeface="Roboto"/>
                        <a:cs typeface="Roboto"/>
                        <a:sym typeface="Roboto"/>
                      </a:endParaRPr>
                    </a:p>
                  </p:txBody>
                </p:sp>
                <p:cxnSp>
                  <p:nvCxnSpPr>
                    <p:cNvPr id="1697" name="Google Shape;1697;p96"/>
                    <p:cNvCxnSpPr>
                      <a:stCxn id="1692" idx="3"/>
                      <a:endCxn id="1696" idx="1"/>
                    </p:cNvCxnSpPr>
                    <p:nvPr/>
                  </p:nvCxnSpPr>
                  <p:spPr>
                    <a:xfrm>
                      <a:off x="2709716" y="1646850"/>
                      <a:ext cx="1192500" cy="0"/>
                    </a:xfrm>
                    <a:prstGeom prst="straightConnector1">
                      <a:avLst/>
                    </a:prstGeom>
                    <a:noFill/>
                    <a:ln w="13750" cap="flat" cmpd="sng">
                      <a:solidFill>
                        <a:schemeClr val="dk2"/>
                      </a:solidFill>
                      <a:prstDash val="solid"/>
                      <a:round/>
                      <a:headEnd type="none" w="med" len="med"/>
                      <a:tailEnd type="triangle" w="med" len="med"/>
                    </a:ln>
                  </p:spPr>
                </p:cxnSp>
              </p:grpSp>
              <p:cxnSp>
                <p:nvCxnSpPr>
                  <p:cNvPr id="1698" name="Google Shape;1698;p96"/>
                  <p:cNvCxnSpPr>
                    <a:stCxn id="1687" idx="3"/>
                  </p:cNvCxnSpPr>
                  <p:nvPr/>
                </p:nvCxnSpPr>
                <p:spPr>
                  <a:xfrm>
                    <a:off x="2709716" y="1646850"/>
                    <a:ext cx="1224600" cy="660600"/>
                  </a:xfrm>
                  <a:prstGeom prst="straightConnector1">
                    <a:avLst/>
                  </a:prstGeom>
                  <a:noFill/>
                  <a:ln w="13750" cap="flat" cmpd="sng">
                    <a:solidFill>
                      <a:schemeClr val="dk2"/>
                    </a:solidFill>
                    <a:prstDash val="solid"/>
                    <a:round/>
                    <a:headEnd type="none" w="med" len="med"/>
                    <a:tailEnd type="triangle" w="med" len="med"/>
                  </a:ln>
                </p:spPr>
              </p:cxnSp>
            </p:grpSp>
            <p:grpSp>
              <p:nvGrpSpPr>
                <p:cNvPr id="1699" name="Google Shape;1699;p96"/>
                <p:cNvGrpSpPr/>
                <p:nvPr/>
              </p:nvGrpSpPr>
              <p:grpSpPr>
                <a:xfrm>
                  <a:off x="2722241" y="3361317"/>
                  <a:ext cx="2671509" cy="1183126"/>
                  <a:chOff x="2709716" y="1639325"/>
                  <a:chExt cx="2671509" cy="1183126"/>
                </a:xfrm>
              </p:grpSpPr>
              <p:sp>
                <p:nvSpPr>
                  <p:cNvPr id="1700" name="Google Shape;1700;p96"/>
                  <p:cNvSpPr/>
                  <p:nvPr/>
                </p:nvSpPr>
                <p:spPr>
                  <a:xfrm>
                    <a:off x="3902225" y="2245851"/>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Runny nose</a:t>
                    </a:r>
                    <a:endParaRPr sz="1154">
                      <a:latin typeface="Roboto"/>
                      <a:ea typeface="Roboto"/>
                      <a:cs typeface="Roboto"/>
                      <a:sym typeface="Roboto"/>
                    </a:endParaRPr>
                  </a:p>
                </p:txBody>
              </p:sp>
              <p:cxnSp>
                <p:nvCxnSpPr>
                  <p:cNvPr id="1701" name="Google Shape;1701;p96"/>
                  <p:cNvCxnSpPr>
                    <a:stCxn id="1692" idx="3"/>
                    <a:endCxn id="1700" idx="1"/>
                  </p:cNvCxnSpPr>
                  <p:nvPr/>
                </p:nvCxnSpPr>
                <p:spPr>
                  <a:xfrm>
                    <a:off x="2709716" y="1639325"/>
                    <a:ext cx="1192500" cy="894900"/>
                  </a:xfrm>
                  <a:prstGeom prst="straightConnector1">
                    <a:avLst/>
                  </a:prstGeom>
                  <a:noFill/>
                  <a:ln w="13750" cap="flat" cmpd="sng">
                    <a:solidFill>
                      <a:schemeClr val="dk2"/>
                    </a:solidFill>
                    <a:prstDash val="solid"/>
                    <a:round/>
                    <a:headEnd type="none" w="med" len="med"/>
                    <a:tailEnd type="triangle" w="med" len="med"/>
                  </a:ln>
                </p:spPr>
              </p:cxnSp>
            </p:grpSp>
            <p:grpSp>
              <p:nvGrpSpPr>
                <p:cNvPr id="1702" name="Google Shape;1702;p96"/>
                <p:cNvGrpSpPr/>
                <p:nvPr/>
              </p:nvGrpSpPr>
              <p:grpSpPr>
                <a:xfrm>
                  <a:off x="2722241" y="1255767"/>
                  <a:ext cx="2671709" cy="1180650"/>
                  <a:chOff x="2709666" y="2486100"/>
                  <a:chExt cx="2671709" cy="1180650"/>
                </a:xfrm>
              </p:grpSpPr>
              <p:sp>
                <p:nvSpPr>
                  <p:cNvPr id="1703" name="Google Shape;1703;p96"/>
                  <p:cNvSpPr/>
                  <p:nvPr/>
                </p:nvSpPr>
                <p:spPr>
                  <a:xfrm>
                    <a:off x="3902375" y="2486100"/>
                    <a:ext cx="1479000" cy="576600"/>
                  </a:xfrm>
                  <a:prstGeom prst="roundRect">
                    <a:avLst>
                      <a:gd name="adj" fmla="val 16667"/>
                    </a:avLst>
                  </a:prstGeom>
                  <a:solidFill>
                    <a:schemeClr val="lt2"/>
                  </a:solidFill>
                  <a:ln w="6875" cap="flat" cmpd="sng">
                    <a:solidFill>
                      <a:schemeClr val="dk2"/>
                    </a:solidFill>
                    <a:prstDash val="solid"/>
                    <a:round/>
                    <a:headEnd type="none" w="sm" len="sm"/>
                    <a:tailEnd type="none" w="sm" len="sm"/>
                  </a:ln>
                </p:spPr>
                <p:txBody>
                  <a:bodyPr spcFirstLastPara="1" wrap="square" lIns="66000" tIns="66000" rIns="66000" bIns="66000" anchor="ctr" anchorCtr="0">
                    <a:noAutofit/>
                  </a:bodyPr>
                  <a:lstStyle/>
                  <a:p>
                    <a:pPr marL="0" lvl="0" indent="0" algn="ctr" rtl="0">
                      <a:spcBef>
                        <a:spcPts val="0"/>
                      </a:spcBef>
                      <a:spcAft>
                        <a:spcPts val="0"/>
                      </a:spcAft>
                      <a:buNone/>
                    </a:pPr>
                    <a:r>
                      <a:rPr lang="en-GB" sz="1154">
                        <a:latin typeface="Roboto"/>
                        <a:ea typeface="Roboto"/>
                        <a:cs typeface="Roboto"/>
                        <a:sym typeface="Roboto"/>
                      </a:rPr>
                      <a:t>Difficulty breathing</a:t>
                    </a:r>
                    <a:endParaRPr sz="1154">
                      <a:latin typeface="Roboto"/>
                      <a:ea typeface="Roboto"/>
                      <a:cs typeface="Roboto"/>
                      <a:sym typeface="Roboto"/>
                    </a:endParaRPr>
                  </a:p>
                </p:txBody>
              </p:sp>
              <p:cxnSp>
                <p:nvCxnSpPr>
                  <p:cNvPr id="1704" name="Google Shape;1704;p96"/>
                  <p:cNvCxnSpPr>
                    <a:stCxn id="1687" idx="3"/>
                    <a:endCxn id="1703" idx="1"/>
                  </p:cNvCxnSpPr>
                  <p:nvPr/>
                </p:nvCxnSpPr>
                <p:spPr>
                  <a:xfrm rot="10800000" flipH="1">
                    <a:off x="2709666" y="2774550"/>
                    <a:ext cx="1192800" cy="892200"/>
                  </a:xfrm>
                  <a:prstGeom prst="straightConnector1">
                    <a:avLst/>
                  </a:prstGeom>
                  <a:noFill/>
                  <a:ln w="13750" cap="flat" cmpd="sng">
                    <a:solidFill>
                      <a:schemeClr val="dk2"/>
                    </a:solidFill>
                    <a:prstDash val="solid"/>
                    <a:round/>
                    <a:headEnd type="none" w="med" len="med"/>
                    <a:tailEnd type="triangle" w="med" len="med"/>
                  </a:ln>
                </p:spPr>
              </p:cxnSp>
            </p:grpSp>
          </p:grpSp>
          <p:grpSp>
            <p:nvGrpSpPr>
              <p:cNvPr id="1705" name="Google Shape;1705;p96"/>
              <p:cNvGrpSpPr/>
              <p:nvPr/>
            </p:nvGrpSpPr>
            <p:grpSpPr>
              <a:xfrm>
                <a:off x="2693690" y="2592924"/>
                <a:ext cx="3756615" cy="2321408"/>
                <a:chOff x="3754691" y="1328677"/>
                <a:chExt cx="5203789" cy="3215691"/>
              </a:xfrm>
            </p:grpSpPr>
            <p:pic>
              <p:nvPicPr>
                <p:cNvPr id="1706" name="Google Shape;1706;p96" title="table (1).png"/>
                <p:cNvPicPr preferRelativeResize="0"/>
                <p:nvPr/>
              </p:nvPicPr>
              <p:blipFill>
                <a:blip r:embed="rId3">
                  <a:alphaModFix/>
                </a:blip>
                <a:stretch>
                  <a:fillRect/>
                </a:stretch>
              </p:blipFill>
              <p:spPr>
                <a:xfrm>
                  <a:off x="8493679" y="1328677"/>
                  <a:ext cx="464801" cy="464801"/>
                </a:xfrm>
                <a:prstGeom prst="rect">
                  <a:avLst/>
                </a:prstGeom>
                <a:noFill/>
                <a:ln>
                  <a:noFill/>
                </a:ln>
              </p:spPr>
            </p:pic>
            <p:pic>
              <p:nvPicPr>
                <p:cNvPr id="1707" name="Google Shape;1707;p96" title="table (1).png"/>
                <p:cNvPicPr preferRelativeResize="0"/>
                <p:nvPr/>
              </p:nvPicPr>
              <p:blipFill>
                <a:blip r:embed="rId3">
                  <a:alphaModFix/>
                </a:blip>
                <a:stretch>
                  <a:fillRect/>
                </a:stretch>
              </p:blipFill>
              <p:spPr>
                <a:xfrm>
                  <a:off x="8493667" y="2255820"/>
                  <a:ext cx="464801" cy="464801"/>
                </a:xfrm>
                <a:prstGeom prst="rect">
                  <a:avLst/>
                </a:prstGeom>
                <a:noFill/>
                <a:ln>
                  <a:noFill/>
                </a:ln>
              </p:spPr>
            </p:pic>
            <p:pic>
              <p:nvPicPr>
                <p:cNvPr id="1708" name="Google Shape;1708;p96" title="table (1).png"/>
                <p:cNvPicPr preferRelativeResize="0"/>
                <p:nvPr/>
              </p:nvPicPr>
              <p:blipFill rotWithShape="1">
                <a:blip r:embed="rId3">
                  <a:alphaModFix/>
                </a:blip>
                <a:srcRect t="4240" b="-4240"/>
                <a:stretch/>
              </p:blipFill>
              <p:spPr>
                <a:xfrm>
                  <a:off x="8493667" y="3177229"/>
                  <a:ext cx="464801" cy="464801"/>
                </a:xfrm>
                <a:prstGeom prst="rect">
                  <a:avLst/>
                </a:prstGeom>
                <a:noFill/>
                <a:ln>
                  <a:noFill/>
                </a:ln>
              </p:spPr>
            </p:pic>
            <p:pic>
              <p:nvPicPr>
                <p:cNvPr id="1709" name="Google Shape;1709;p96" title="table (1).png"/>
                <p:cNvPicPr preferRelativeResize="0"/>
                <p:nvPr/>
              </p:nvPicPr>
              <p:blipFill>
                <a:blip r:embed="rId3">
                  <a:alphaModFix/>
                </a:blip>
                <a:stretch>
                  <a:fillRect/>
                </a:stretch>
              </p:blipFill>
              <p:spPr>
                <a:xfrm>
                  <a:off x="8493679" y="4079567"/>
                  <a:ext cx="464801" cy="464801"/>
                </a:xfrm>
                <a:prstGeom prst="rect">
                  <a:avLst/>
                </a:prstGeom>
                <a:noFill/>
                <a:ln>
                  <a:noFill/>
                </a:ln>
              </p:spPr>
            </p:pic>
            <p:pic>
              <p:nvPicPr>
                <p:cNvPr id="1710" name="Google Shape;1710;p96" title="table (1).png"/>
                <p:cNvPicPr preferRelativeResize="0"/>
                <p:nvPr/>
              </p:nvPicPr>
              <p:blipFill>
                <a:blip r:embed="rId3">
                  <a:alphaModFix/>
                </a:blip>
                <a:stretch>
                  <a:fillRect/>
                </a:stretch>
              </p:blipFill>
              <p:spPr>
                <a:xfrm>
                  <a:off x="3754691" y="3177224"/>
                  <a:ext cx="464801" cy="464801"/>
                </a:xfrm>
                <a:prstGeom prst="rect">
                  <a:avLst/>
                </a:prstGeom>
                <a:noFill/>
                <a:ln>
                  <a:noFill/>
                </a:ln>
              </p:spPr>
            </p:pic>
            <p:pic>
              <p:nvPicPr>
                <p:cNvPr id="1711" name="Google Shape;1711;p96" title="table (1).png"/>
                <p:cNvPicPr preferRelativeResize="0"/>
                <p:nvPr/>
              </p:nvPicPr>
              <p:blipFill>
                <a:blip r:embed="rId3">
                  <a:alphaModFix/>
                </a:blip>
                <a:stretch>
                  <a:fillRect/>
                </a:stretch>
              </p:blipFill>
              <p:spPr>
                <a:xfrm>
                  <a:off x="3755269" y="2243293"/>
                  <a:ext cx="464801" cy="464801"/>
                </a:xfrm>
                <a:prstGeom prst="rect">
                  <a:avLst/>
                </a:prstGeom>
                <a:noFill/>
                <a:ln>
                  <a:noFill/>
                </a:ln>
              </p:spPr>
            </p:pic>
          </p:grpSp>
        </p:grpSp>
        <p:pic>
          <p:nvPicPr>
            <p:cNvPr id="1712" name="Google Shape;1712;p96" title="note-svgrepo-com.png"/>
            <p:cNvPicPr preferRelativeResize="0"/>
            <p:nvPr/>
          </p:nvPicPr>
          <p:blipFill>
            <a:blip r:embed="rId4">
              <a:alphaModFix/>
            </a:blip>
            <a:stretch>
              <a:fillRect/>
            </a:stretch>
          </p:blipFill>
          <p:spPr>
            <a:xfrm>
              <a:off x="1278400" y="2993191"/>
              <a:ext cx="1531174" cy="1531209"/>
            </a:xfrm>
            <a:prstGeom prst="rect">
              <a:avLst/>
            </a:prstGeom>
            <a:noFill/>
            <a:ln>
              <a:noFill/>
            </a:ln>
          </p:spPr>
        </p:pic>
        <p:sp>
          <p:nvSpPr>
            <p:cNvPr id="1713" name="Google Shape;1713;p96"/>
            <p:cNvSpPr/>
            <p:nvPr/>
          </p:nvSpPr>
          <p:spPr>
            <a:xfrm>
              <a:off x="2927482" y="3383755"/>
              <a:ext cx="642900" cy="5880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p:nvPr/>
        </p:nvSpPr>
        <p:spPr>
          <a:xfrm>
            <a:off x="0" y="0"/>
            <a:ext cx="9144000" cy="5143500"/>
          </a:xfrm>
          <a:prstGeom prst="rect">
            <a:avLst/>
          </a:prstGeom>
          <a:solidFill>
            <a:schemeClr val="accent3"/>
          </a:solidFill>
          <a:ln w="25400" cap="flat" cmpd="sng">
            <a:solidFill>
              <a:srgbClr val="517A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85" name="Google Shape;185;p25"/>
          <p:cNvSpPr txBox="1">
            <a:spLocks noGrp="1"/>
          </p:cNvSpPr>
          <p:nvPr>
            <p:ph type="ctrTitle"/>
          </p:nvPr>
        </p:nvSpPr>
        <p:spPr>
          <a:xfrm>
            <a:off x="546225" y="490998"/>
            <a:ext cx="7454400" cy="12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endParaRPr sz="3100"/>
          </a:p>
          <a:p>
            <a:pPr marL="0" lvl="0" indent="0" algn="l" rtl="0">
              <a:lnSpc>
                <a:spcPct val="100000"/>
              </a:lnSpc>
              <a:spcBef>
                <a:spcPts val="0"/>
              </a:spcBef>
              <a:spcAft>
                <a:spcPts val="0"/>
              </a:spcAft>
              <a:buSzPts val="4800"/>
              <a:buNone/>
            </a:pPr>
            <a:r>
              <a:rPr lang="en-GB" sz="3100"/>
              <a:t>Clinical decision support for diagnosis in primary care</a:t>
            </a:r>
            <a:endParaRPr sz="3100"/>
          </a:p>
        </p:txBody>
      </p:sp>
      <p:sp>
        <p:nvSpPr>
          <p:cNvPr id="186" name="Google Shape;186;p25"/>
          <p:cNvSpPr txBox="1">
            <a:spLocks noGrp="1"/>
          </p:cNvSpPr>
          <p:nvPr>
            <p:ph type="ctrTitle"/>
          </p:nvPr>
        </p:nvSpPr>
        <p:spPr>
          <a:xfrm>
            <a:off x="546225" y="427129"/>
            <a:ext cx="2269500" cy="654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400">
                <a:solidFill>
                  <a:schemeClr val="lt1"/>
                </a:solidFill>
              </a:rPr>
              <a:t>Part 1</a:t>
            </a:r>
            <a:endParaRPr sz="2000" b="0"/>
          </a:p>
        </p:txBody>
      </p:sp>
      <p:pic>
        <p:nvPicPr>
          <p:cNvPr id="187" name="Google Shape;187;p25" title="medical-assistance (2).png"/>
          <p:cNvPicPr preferRelativeResize="0"/>
          <p:nvPr/>
        </p:nvPicPr>
        <p:blipFill>
          <a:blip r:embed="rId3">
            <a:alphaModFix/>
          </a:blip>
          <a:stretch>
            <a:fillRect/>
          </a:stretch>
        </p:blipFill>
        <p:spPr>
          <a:xfrm>
            <a:off x="6791975" y="2709625"/>
            <a:ext cx="2151425" cy="2151425"/>
          </a:xfrm>
          <a:prstGeom prst="rect">
            <a:avLst/>
          </a:prstGeom>
          <a:noFill/>
          <a:ln>
            <a:noFill/>
          </a:ln>
        </p:spPr>
      </p:pic>
      <p:pic>
        <p:nvPicPr>
          <p:cNvPr id="188" name="Google Shape;188;p25" title="fever.png"/>
          <p:cNvPicPr preferRelativeResize="0"/>
          <p:nvPr/>
        </p:nvPicPr>
        <p:blipFill>
          <a:blip r:embed="rId4">
            <a:alphaModFix/>
          </a:blip>
          <a:stretch>
            <a:fillRect/>
          </a:stretch>
        </p:blipFill>
        <p:spPr>
          <a:xfrm>
            <a:off x="4572000" y="2650587"/>
            <a:ext cx="2269500" cy="2269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99"/>
          <p:cNvSpPr/>
          <p:nvPr/>
        </p:nvSpPr>
        <p:spPr>
          <a:xfrm>
            <a:off x="0" y="0"/>
            <a:ext cx="9144000" cy="5143500"/>
          </a:xfrm>
          <a:prstGeom prst="rect">
            <a:avLst/>
          </a:prstGeom>
          <a:solidFill>
            <a:schemeClr val="accent3"/>
          </a:solidFill>
          <a:ln w="25400" cap="flat" cmpd="sng">
            <a:solidFill>
              <a:srgbClr val="517A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734" name="Google Shape;1734;p99"/>
          <p:cNvSpPr txBox="1">
            <a:spLocks noGrp="1"/>
          </p:cNvSpPr>
          <p:nvPr>
            <p:ph type="ctrTitle"/>
          </p:nvPr>
        </p:nvSpPr>
        <p:spPr>
          <a:xfrm>
            <a:off x="2957250" y="2070000"/>
            <a:ext cx="3229500" cy="100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4000"/>
              <a:t>Thank you!</a:t>
            </a:r>
            <a:endParaRPr sz="40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738"/>
        <p:cNvGrpSpPr/>
        <p:nvPr/>
      </p:nvGrpSpPr>
      <p:grpSpPr>
        <a:xfrm>
          <a:off x="0" y="0"/>
          <a:ext cx="0" cy="0"/>
          <a:chOff x="0" y="0"/>
          <a:chExt cx="0" cy="0"/>
        </a:xfrm>
      </p:grpSpPr>
      <p:pic>
        <p:nvPicPr>
          <p:cNvPr id="1739" name="Google Shape;1739;p100" title="phd_cover_final.png"/>
          <p:cNvPicPr preferRelativeResize="0"/>
          <p:nvPr/>
        </p:nvPicPr>
        <p:blipFill rotWithShape="1">
          <a:blip r:embed="rId3">
            <a:alphaModFix/>
          </a:blip>
          <a:srcRect l="2854" r="14157"/>
          <a:stretch/>
        </p:blipFill>
        <p:spPr>
          <a:xfrm>
            <a:off x="-9" y="0"/>
            <a:ext cx="9144003" cy="5143500"/>
          </a:xfrm>
          <a:prstGeom prst="rect">
            <a:avLst/>
          </a:prstGeom>
          <a:noFill/>
          <a:ln>
            <a:noFill/>
          </a:ln>
        </p:spPr>
      </p:pic>
      <p:sp>
        <p:nvSpPr>
          <p:cNvPr id="1740" name="Google Shape;1740;p100"/>
          <p:cNvSpPr txBox="1">
            <a:spLocks noGrp="1"/>
          </p:cNvSpPr>
          <p:nvPr>
            <p:ph type="ctrTitle"/>
          </p:nvPr>
        </p:nvSpPr>
        <p:spPr>
          <a:xfrm>
            <a:off x="3434525" y="1788225"/>
            <a:ext cx="5553000" cy="122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500"/>
              <a:t>Augmenting Bayesian Networks with Textual Evidence</a:t>
            </a:r>
            <a:endParaRPr sz="2500"/>
          </a:p>
          <a:p>
            <a:pPr marL="0" lvl="0" indent="0" algn="l" rtl="0">
              <a:lnSpc>
                <a:spcPct val="100000"/>
              </a:lnSpc>
              <a:spcBef>
                <a:spcPts val="0"/>
              </a:spcBef>
              <a:spcAft>
                <a:spcPts val="0"/>
              </a:spcAft>
              <a:buSzPts val="4800"/>
              <a:buNone/>
            </a:pPr>
            <a:r>
              <a:rPr lang="en-GB" sz="2500"/>
              <a:t>for Expert-Based, Uncertainty-</a:t>
            </a:r>
            <a:endParaRPr sz="2500"/>
          </a:p>
          <a:p>
            <a:pPr marL="0" lvl="0" indent="0" algn="l" rtl="0">
              <a:lnSpc>
                <a:spcPct val="100000"/>
              </a:lnSpc>
              <a:spcBef>
                <a:spcPts val="0"/>
              </a:spcBef>
              <a:spcAft>
                <a:spcPts val="0"/>
              </a:spcAft>
              <a:buSzPts val="4800"/>
              <a:buNone/>
            </a:pPr>
            <a:r>
              <a:rPr lang="en-GB" sz="2500"/>
              <a:t>Aware Clinical Decision Support</a:t>
            </a:r>
            <a:endParaRPr sz="2500"/>
          </a:p>
        </p:txBody>
      </p:sp>
      <p:sp>
        <p:nvSpPr>
          <p:cNvPr id="1741" name="Google Shape;1741;p100"/>
          <p:cNvSpPr txBox="1">
            <a:spLocks noGrp="1"/>
          </p:cNvSpPr>
          <p:nvPr>
            <p:ph type="ctrTitle"/>
          </p:nvPr>
        </p:nvSpPr>
        <p:spPr>
          <a:xfrm>
            <a:off x="3434525" y="3469875"/>
            <a:ext cx="5553000" cy="146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en-GB" sz="2000" b="0"/>
              <a:t>Doctoral dissertation of Paloma Rabaey</a:t>
            </a:r>
            <a:endParaRPr sz="2000" b="0"/>
          </a:p>
          <a:p>
            <a:pPr marL="0" lvl="0" indent="0" algn="l" rtl="0">
              <a:lnSpc>
                <a:spcPct val="100000"/>
              </a:lnSpc>
              <a:spcBef>
                <a:spcPts val="0"/>
              </a:spcBef>
              <a:spcAft>
                <a:spcPts val="0"/>
              </a:spcAft>
              <a:buSzPts val="4800"/>
              <a:buNone/>
            </a:pPr>
            <a:r>
              <a:rPr lang="en-GB" sz="2000" b="0"/>
              <a:t>Public defense</a:t>
            </a:r>
            <a:endParaRPr sz="2000" b="0"/>
          </a:p>
          <a:p>
            <a:pPr marL="0" lvl="0" indent="0" algn="l" rtl="0">
              <a:lnSpc>
                <a:spcPct val="100000"/>
              </a:lnSpc>
              <a:spcBef>
                <a:spcPts val="0"/>
              </a:spcBef>
              <a:spcAft>
                <a:spcPts val="0"/>
              </a:spcAft>
              <a:buSzPts val="4800"/>
              <a:buNone/>
            </a:pPr>
            <a:r>
              <a:rPr lang="en-GB" sz="2000" b="0"/>
              <a:t>24/02/2026</a:t>
            </a:r>
            <a:endParaRPr sz="20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6" title="fever.png"/>
          <p:cNvPicPr preferRelativeResize="0"/>
          <p:nvPr/>
        </p:nvPicPr>
        <p:blipFill>
          <a:blip r:embed="rId3">
            <a:alphaModFix/>
          </a:blip>
          <a:stretch>
            <a:fillRect/>
          </a:stretch>
        </p:blipFill>
        <p:spPr>
          <a:xfrm>
            <a:off x="380950" y="3075575"/>
            <a:ext cx="1802749" cy="1802749"/>
          </a:xfrm>
          <a:prstGeom prst="rect">
            <a:avLst/>
          </a:prstGeom>
          <a:noFill/>
          <a:ln>
            <a:noFill/>
          </a:ln>
        </p:spPr>
      </p:pic>
      <p:sp>
        <p:nvSpPr>
          <p:cNvPr id="194" name="Google Shape;194;p26"/>
          <p:cNvSpPr/>
          <p:nvPr/>
        </p:nvSpPr>
        <p:spPr>
          <a:xfrm>
            <a:off x="644200" y="468700"/>
            <a:ext cx="3158400" cy="2243400"/>
          </a:xfrm>
          <a:prstGeom prst="wedgeEllipseCallout">
            <a:avLst>
              <a:gd name="adj1" fmla="val -20833"/>
              <a:gd name="adj2" fmla="val 6250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26"/>
          <p:cNvSpPr txBox="1"/>
          <p:nvPr/>
        </p:nvSpPr>
        <p:spPr>
          <a:xfrm>
            <a:off x="919900" y="102640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Cough for 3 days</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This morning: fever</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No runny nose</a:t>
            </a:r>
            <a:endParaRPr sz="2200">
              <a:latin typeface="Roboto"/>
              <a:ea typeface="Roboto"/>
              <a:cs typeface="Roboto"/>
              <a:sym typeface="Roboto"/>
            </a:endParaRPr>
          </a:p>
        </p:txBody>
      </p:sp>
      <p:pic>
        <p:nvPicPr>
          <p:cNvPr id="196" name="Google Shape;196;p26" title="medical-assistance (2).png"/>
          <p:cNvPicPr preferRelativeResize="0"/>
          <p:nvPr/>
        </p:nvPicPr>
        <p:blipFill>
          <a:blip r:embed="rId4">
            <a:alphaModFix/>
          </a:blip>
          <a:stretch>
            <a:fillRect/>
          </a:stretch>
        </p:blipFill>
        <p:spPr>
          <a:xfrm>
            <a:off x="7194825" y="3140263"/>
            <a:ext cx="1673375" cy="1673375"/>
          </a:xfrm>
          <a:prstGeom prst="rect">
            <a:avLst/>
          </a:prstGeom>
          <a:noFill/>
          <a:ln>
            <a:noFill/>
          </a:ln>
        </p:spPr>
      </p:pic>
      <p:sp>
        <p:nvSpPr>
          <p:cNvPr id="197" name="Google Shape;197;p26"/>
          <p:cNvSpPr/>
          <p:nvPr/>
        </p:nvSpPr>
        <p:spPr>
          <a:xfrm>
            <a:off x="4897850" y="215450"/>
            <a:ext cx="3609600" cy="2431500"/>
          </a:xfrm>
          <a:prstGeom prst="cloudCallout">
            <a:avLst>
              <a:gd name="adj1" fmla="val 25900"/>
              <a:gd name="adj2" fmla="val 6659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26"/>
          <p:cNvSpPr txBox="1"/>
          <p:nvPr/>
        </p:nvSpPr>
        <p:spPr>
          <a:xfrm>
            <a:off x="5323950" y="942450"/>
            <a:ext cx="2607000" cy="16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Common cold?</a:t>
            </a:r>
            <a:endParaRPr sz="2200">
              <a:latin typeface="Roboto"/>
              <a:ea typeface="Roboto"/>
              <a:cs typeface="Roboto"/>
              <a:sym typeface="Roboto"/>
            </a:endParaRPr>
          </a:p>
          <a:p>
            <a:pPr marL="0" lvl="0" indent="0" algn="ctr" rtl="0">
              <a:spcBef>
                <a:spcPts val="0"/>
              </a:spcBef>
              <a:spcAft>
                <a:spcPts val="0"/>
              </a:spcAft>
              <a:buNone/>
            </a:pPr>
            <a:r>
              <a:rPr lang="en-GB" sz="2200">
                <a:latin typeface="Roboto"/>
                <a:ea typeface="Roboto"/>
                <a:cs typeface="Roboto"/>
                <a:sym typeface="Roboto"/>
              </a:rPr>
              <a:t>Pneumonia?</a:t>
            </a:r>
            <a:endParaRPr sz="2200">
              <a:latin typeface="Roboto"/>
              <a:ea typeface="Roboto"/>
              <a:cs typeface="Roboto"/>
              <a:sym typeface="Roboto"/>
            </a:endParaRPr>
          </a:p>
        </p:txBody>
      </p:sp>
      <p:grpSp>
        <p:nvGrpSpPr>
          <p:cNvPr id="199" name="Google Shape;199;p26"/>
          <p:cNvGrpSpPr/>
          <p:nvPr/>
        </p:nvGrpSpPr>
        <p:grpSpPr>
          <a:xfrm>
            <a:off x="4260000" y="3171325"/>
            <a:ext cx="2690400" cy="957000"/>
            <a:chOff x="4260000" y="3171325"/>
            <a:chExt cx="2690400" cy="957000"/>
          </a:xfrm>
        </p:grpSpPr>
        <p:sp>
          <p:nvSpPr>
            <p:cNvPr id="200" name="Google Shape;200;p26"/>
            <p:cNvSpPr/>
            <p:nvPr/>
          </p:nvSpPr>
          <p:spPr>
            <a:xfrm>
              <a:off x="4260000" y="3171325"/>
              <a:ext cx="2690400" cy="957000"/>
            </a:xfrm>
            <a:prstGeom prst="roundRect">
              <a:avLst>
                <a:gd name="adj" fmla="val 20293"/>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26"/>
            <p:cNvSpPr txBox="1"/>
            <p:nvPr/>
          </p:nvSpPr>
          <p:spPr>
            <a:xfrm>
              <a:off x="4293268" y="3225022"/>
              <a:ext cx="2607000" cy="84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a:latin typeface="Roboto"/>
                  <a:ea typeface="Roboto"/>
                  <a:cs typeface="Roboto"/>
                  <a:sym typeface="Roboto"/>
                </a:rPr>
                <a:t>Diagnosis via clinical reasoning</a:t>
              </a:r>
              <a:endParaRPr sz="2200">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emelia template">
  <a:themeElements>
    <a:clrScheme name="Custom 347">
      <a:dk1>
        <a:srgbClr val="073763"/>
      </a:dk1>
      <a:lt1>
        <a:srgbClr val="FFFFFF"/>
      </a:lt1>
      <a:dk2>
        <a:srgbClr val="3F4247"/>
      </a:dk2>
      <a:lt2>
        <a:srgbClr val="CFD9E1"/>
      </a:lt2>
      <a:accent1>
        <a:srgbClr val="6FA8DC"/>
      </a:accent1>
      <a:accent2>
        <a:srgbClr val="0B5394"/>
      </a:accent2>
      <a:accent3>
        <a:srgbClr val="9FC5E8"/>
      </a:accent3>
      <a:accent4>
        <a:srgbClr val="CFD9E1"/>
      </a:accent4>
      <a:accent5>
        <a:srgbClr val="A1EFFF"/>
      </a:accent5>
      <a:accent6>
        <a:srgbClr val="5AB1C9"/>
      </a:accent6>
      <a:hlink>
        <a:srgbClr val="0B539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8789</Words>
  <Application>Microsoft Office PowerPoint</Application>
  <PresentationFormat>On-screen Show (16:9)</PresentationFormat>
  <Paragraphs>855</Paragraphs>
  <Slides>81</Slides>
  <Notes>81</Notes>
  <HiddenSlides>14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Montserrat</vt:lpstr>
      <vt:lpstr>Arial</vt:lpstr>
      <vt:lpstr>Roboto</vt:lpstr>
      <vt:lpstr>Aemelia template</vt:lpstr>
      <vt:lpstr>Augmenting Bayesian Networks with Textual Evidence for Expert-Based, Uncertainty- Aware Clinical Decision Support</vt:lpstr>
      <vt:lpstr>Artificial intelligence in healthcare</vt:lpstr>
      <vt:lpstr>PowerPoint Presentation</vt:lpstr>
      <vt:lpstr>PowerPoint Presentation</vt:lpstr>
      <vt:lpstr>PowerPoint Presentation</vt:lpstr>
      <vt:lpstr>PowerPoint Presentation</vt:lpstr>
      <vt:lpstr>PowerPoint Presentation</vt:lpstr>
      <vt:lpstr> Clinical decision support for diagnosis in primary care</vt:lpstr>
      <vt:lpstr>PowerPoint Presentation</vt:lpstr>
      <vt:lpstr>PowerPoint Presentation</vt:lpstr>
      <vt:lpstr>PowerPoint Presentation</vt:lpstr>
      <vt:lpstr>PowerPoint Presentation</vt:lpstr>
      <vt:lpstr>PowerPoint Presentation</vt:lpstr>
      <vt:lpstr>What is an action threshold?</vt:lpstr>
      <vt:lpstr>PowerPoint Presentation</vt:lpstr>
      <vt:lpstr>PowerPoint Presentation</vt:lpstr>
      <vt:lpstr>What can go wrong?</vt:lpstr>
      <vt:lpstr>PowerPoint Presentation</vt:lpstr>
      <vt:lpstr>PowerPoint Presentation</vt:lpstr>
      <vt:lpstr>PowerPoint Presentation</vt:lpstr>
      <vt:lpstr>PowerPoint Presentation</vt:lpstr>
      <vt:lpstr> The need for interpretable, expert-based and uncertainty-aware AI</vt:lpstr>
      <vt:lpstr>Two major requirements for our AI system</vt:lpstr>
      <vt:lpstr>1. Doctor and patient trust the system</vt:lpstr>
      <vt:lpstr>1. Doctor and patient trust the system</vt:lpstr>
      <vt:lpstr>2. The system is uncertainty-aware</vt:lpstr>
      <vt:lpstr>2. The system is uncertainty-aware</vt:lpstr>
      <vt:lpstr>2. The system is uncertainty-aware</vt:lpstr>
      <vt:lpstr>Two major requirements for our AI system</vt:lpstr>
      <vt:lpstr> Bayesian networks</vt:lpstr>
      <vt:lpstr>Bayesian network</vt:lpstr>
      <vt:lpstr>Bayesian network</vt:lpstr>
      <vt:lpstr>Bayesian network</vt:lpstr>
      <vt:lpstr>Bayesian network</vt:lpstr>
      <vt:lpstr>Bayesian network</vt:lpstr>
      <vt:lpstr>Bayesian network</vt:lpstr>
      <vt:lpstr>Bayesian network</vt:lpstr>
      <vt:lpstr>Bayesian network</vt:lpstr>
      <vt:lpstr>Bayesian network</vt:lpstr>
      <vt:lpstr>Bayesian networks</vt:lpstr>
      <vt:lpstr>Clinical reasoning with a Bayesian network</vt:lpstr>
      <vt:lpstr>Clinical reasoning with a Bayesian network</vt:lpstr>
      <vt:lpstr>Clinical reasoning with a Bayesian network</vt:lpstr>
      <vt:lpstr>PowerPoint Presentation</vt:lpstr>
      <vt:lpstr>Two major requirements for our AI system</vt:lpstr>
      <vt:lpstr>PowerPoint Presentation</vt:lpstr>
      <vt:lpstr>PowerPoint Presentation</vt:lpstr>
      <vt:lpstr> Augmenting Bayesian networks with medical  text</vt:lpstr>
      <vt:lpstr>The abundance of medical text</vt:lpstr>
      <vt:lpstr>The abundance of medical text</vt:lpstr>
      <vt:lpstr>The abundance of medical text</vt:lpstr>
      <vt:lpstr>The abundance of medical text</vt:lpstr>
      <vt:lpstr>Medical text contains information</vt:lpstr>
      <vt:lpstr>Medical text contains information</vt:lpstr>
      <vt:lpstr>Why is text useful in our Bayesian network?</vt:lpstr>
      <vt:lpstr>Why is text useful in our Bayesian network?</vt:lpstr>
      <vt:lpstr>Medical text contains information</vt:lpstr>
      <vt:lpstr>Extracting information from text</vt:lpstr>
      <vt:lpstr>Medical text contains information</vt:lpstr>
      <vt:lpstr>Medical text contains information</vt:lpstr>
      <vt:lpstr>Training an AI for information extraction</vt:lpstr>
      <vt:lpstr>Training an AI for information extraction</vt:lpstr>
      <vt:lpstr>Training an AI for information extraction</vt:lpstr>
      <vt:lpstr>Training an AI for information extraction</vt:lpstr>
      <vt:lpstr>How can we use text in our Bayesian network?</vt:lpstr>
      <vt:lpstr>How can we use text in our Bayesian network?</vt:lpstr>
      <vt:lpstr>How can we use text in our Bayesian network?</vt:lpstr>
      <vt:lpstr>Bayesian inference with textual evidence</vt:lpstr>
      <vt:lpstr>Augmenting Bayesian networks with text </vt:lpstr>
      <vt:lpstr>Larger Bayesian network: SimSUM</vt:lpstr>
      <vt:lpstr>Larger Bayesian network: SimSUM</vt:lpstr>
      <vt:lpstr>SimSUM – Simulated dataset with Structured and Unstructured Medical records</vt:lpstr>
      <vt:lpstr>SimSUM – Simulated dataset with Structured and Unstructured Medical records</vt:lpstr>
      <vt:lpstr>Modeling clinical uncertainty in radiology reports</vt:lpstr>
      <vt:lpstr> Conclusion</vt:lpstr>
      <vt:lpstr>PowerPoint Presentation</vt:lpstr>
      <vt:lpstr>PowerPoint Presentation</vt:lpstr>
      <vt:lpstr>PowerPoint Presentation</vt:lpstr>
      <vt:lpstr>PowerPoint Presentation</vt:lpstr>
      <vt:lpstr>Thank you!</vt:lpstr>
      <vt:lpstr>Augmenting Bayesian Networks with Textual Evidence for Expert-Based, Uncertainty- Aware Clinical Decision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Paloma Rabaey (UGent-imec)</cp:lastModifiedBy>
  <cp:revision>1</cp:revision>
  <dcterms:modified xsi:type="dcterms:W3CDTF">2026-02-27T16:35:40Z</dcterms:modified>
</cp:coreProperties>
</file>